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xml" ContentType="application/vnd.openxmlformats-officedocument.drawingml.chart+xml"/>
  <Override PartName="/ppt/notesSlides/notesSlide50.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56" r:id="rId2"/>
    <p:sldId id="345" r:id="rId3"/>
    <p:sldId id="346" r:id="rId4"/>
    <p:sldId id="350" r:id="rId5"/>
    <p:sldId id="351" r:id="rId6"/>
    <p:sldId id="352" r:id="rId7"/>
    <p:sldId id="396" r:id="rId8"/>
    <p:sldId id="275" r:id="rId9"/>
    <p:sldId id="353" r:id="rId10"/>
    <p:sldId id="283" r:id="rId11"/>
    <p:sldId id="354" r:id="rId12"/>
    <p:sldId id="355" r:id="rId13"/>
    <p:sldId id="356" r:id="rId14"/>
    <p:sldId id="357" r:id="rId15"/>
    <p:sldId id="358" r:id="rId16"/>
    <p:sldId id="359" r:id="rId17"/>
    <p:sldId id="360" r:id="rId18"/>
    <p:sldId id="361" r:id="rId19"/>
    <p:sldId id="363" r:id="rId20"/>
    <p:sldId id="362" r:id="rId21"/>
    <p:sldId id="364" r:id="rId22"/>
    <p:sldId id="365" r:id="rId23"/>
    <p:sldId id="366" r:id="rId24"/>
    <p:sldId id="367" r:id="rId25"/>
    <p:sldId id="368" r:id="rId26"/>
    <p:sldId id="370" r:id="rId27"/>
    <p:sldId id="371" r:id="rId28"/>
    <p:sldId id="372" r:id="rId29"/>
    <p:sldId id="373" r:id="rId30"/>
    <p:sldId id="374" r:id="rId31"/>
    <p:sldId id="375" r:id="rId32"/>
    <p:sldId id="376" r:id="rId33"/>
    <p:sldId id="377" r:id="rId34"/>
    <p:sldId id="378" r:id="rId35"/>
    <p:sldId id="379" r:id="rId36"/>
    <p:sldId id="380" r:id="rId37"/>
    <p:sldId id="381" r:id="rId38"/>
    <p:sldId id="282" r:id="rId39"/>
    <p:sldId id="383" r:id="rId40"/>
    <p:sldId id="382" r:id="rId41"/>
    <p:sldId id="384" r:id="rId42"/>
    <p:sldId id="385" r:id="rId43"/>
    <p:sldId id="386" r:id="rId44"/>
    <p:sldId id="387" r:id="rId45"/>
    <p:sldId id="262" r:id="rId46"/>
    <p:sldId id="399" r:id="rId47"/>
    <p:sldId id="388" r:id="rId48"/>
    <p:sldId id="389" r:id="rId49"/>
    <p:sldId id="398" r:id="rId50"/>
    <p:sldId id="390" r:id="rId51"/>
    <p:sldId id="401" r:id="rId52"/>
    <p:sldId id="400" r:id="rId53"/>
    <p:sldId id="391" r:id="rId54"/>
    <p:sldId id="403" r:id="rId55"/>
    <p:sldId id="402" r:id="rId56"/>
    <p:sldId id="397" r:id="rId57"/>
    <p:sldId id="271" r:id="rId58"/>
    <p:sldId id="272" r:id="rId59"/>
    <p:sldId id="273" r:id="rId60"/>
    <p:sldId id="274" r:id="rId61"/>
    <p:sldId id="392" r:id="rId62"/>
    <p:sldId id="393" r:id="rId63"/>
    <p:sldId id="394" r:id="rId64"/>
    <p:sldId id="395" r:id="rId65"/>
    <p:sldId id="295" r:id="rId66"/>
    <p:sldId id="404" r:id="rId67"/>
    <p:sldId id="296" r:id="rId68"/>
    <p:sldId id="297" r:id="rId69"/>
    <p:sldId id="405"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603" autoAdjust="0"/>
  </p:normalViewPr>
  <p:slideViewPr>
    <p:cSldViewPr snapToGrid="0">
      <p:cViewPr varScale="1">
        <p:scale>
          <a:sx n="29" d="100"/>
          <a:sy n="29" d="100"/>
        </p:scale>
        <p:origin x="1296" y="18"/>
      </p:cViewPr>
      <p:guideLst/>
    </p:cSldViewPr>
  </p:slideViewPr>
  <p:notesTextViewPr>
    <p:cViewPr>
      <p:scale>
        <a:sx n="1" d="1"/>
        <a:sy n="1" d="1"/>
      </p:scale>
      <p:origin x="0" y="-52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Sheet1!$A$2:$A$11</c:f>
              <c:numCache>
                <c:formatCode>General</c:formatCode>
                <c:ptCount val="10"/>
                <c:pt idx="0">
                  <c:v>0</c:v>
                </c:pt>
                <c:pt idx="1">
                  <c:v>1</c:v>
                </c:pt>
                <c:pt idx="2">
                  <c:v>2</c:v>
                </c:pt>
                <c:pt idx="3">
                  <c:v>3</c:v>
                </c:pt>
                <c:pt idx="4">
                  <c:v>4</c:v>
                </c:pt>
                <c:pt idx="5">
                  <c:v>5</c:v>
                </c:pt>
                <c:pt idx="6">
                  <c:v>6</c:v>
                </c:pt>
                <c:pt idx="7">
                  <c:v>7</c:v>
                </c:pt>
                <c:pt idx="8">
                  <c:v>8</c:v>
                </c:pt>
                <c:pt idx="9">
                  <c:v>9</c:v>
                </c:pt>
              </c:numCache>
            </c:numRef>
          </c:cat>
          <c:val>
            <c:numRef>
              <c:f>Sheet1!$B$2:$B$11</c:f>
              <c:numCache>
                <c:formatCode>General</c:formatCode>
                <c:ptCount val="10"/>
                <c:pt idx="0">
                  <c:v>1.1199999999999999E-3</c:v>
                </c:pt>
                <c:pt idx="1">
                  <c:v>1.136E-2</c:v>
                </c:pt>
                <c:pt idx="2">
                  <c:v>5.1229999999999998E-2</c:v>
                </c:pt>
                <c:pt idx="3">
                  <c:v>0.1348</c:v>
                </c:pt>
                <c:pt idx="4">
                  <c:v>0.2281</c:v>
                </c:pt>
                <c:pt idx="5">
                  <c:v>0.25712000000000002</c:v>
                </c:pt>
                <c:pt idx="6">
                  <c:v>0.1933</c:v>
                </c:pt>
                <c:pt idx="7">
                  <c:v>9.3420000000000003E-2</c:v>
                </c:pt>
                <c:pt idx="8">
                  <c:v>2.6339999999999999E-2</c:v>
                </c:pt>
                <c:pt idx="9">
                  <c:v>3.3E-3</c:v>
                </c:pt>
              </c:numCache>
            </c:numRef>
          </c:val>
          <c:extLst>
            <c:ext xmlns:c16="http://schemas.microsoft.com/office/drawing/2014/chart" uri="{C3380CC4-5D6E-409C-BE32-E72D297353CC}">
              <c16:uniqueId val="{00000000-57E4-4542-8074-A8695DAEC073}"/>
            </c:ext>
          </c:extLst>
        </c:ser>
        <c:dLbls>
          <c:showLegendKey val="0"/>
          <c:showVal val="0"/>
          <c:showCatName val="0"/>
          <c:showSerName val="0"/>
          <c:showPercent val="0"/>
          <c:showBubbleSize val="0"/>
        </c:dLbls>
        <c:gapWidth val="150"/>
        <c:axId val="233776640"/>
        <c:axId val="233778176"/>
      </c:barChart>
      <c:catAx>
        <c:axId val="233776640"/>
        <c:scaling>
          <c:orientation val="minMax"/>
        </c:scaling>
        <c:delete val="0"/>
        <c:axPos val="b"/>
        <c:numFmt formatCode="General" sourceLinked="1"/>
        <c:majorTickMark val="out"/>
        <c:minorTickMark val="none"/>
        <c:tickLblPos val="nextTo"/>
        <c:crossAx val="233778176"/>
        <c:crosses val="autoZero"/>
        <c:auto val="1"/>
        <c:lblAlgn val="ctr"/>
        <c:lblOffset val="100"/>
        <c:noMultiLvlLbl val="0"/>
      </c:catAx>
      <c:valAx>
        <c:axId val="233778176"/>
        <c:scaling>
          <c:orientation val="minMax"/>
        </c:scaling>
        <c:delete val="0"/>
        <c:axPos val="l"/>
        <c:majorGridlines/>
        <c:numFmt formatCode="General" sourceLinked="1"/>
        <c:majorTickMark val="out"/>
        <c:minorTickMark val="none"/>
        <c:tickLblPos val="nextTo"/>
        <c:crossAx val="233776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1</c:v>
                </c:pt>
                <c:pt idx="2">
                  <c:v>2</c:v>
                </c:pt>
                <c:pt idx="3">
                  <c:v>3</c:v>
                </c:pt>
                <c:pt idx="4">
                  <c:v>4</c:v>
                </c:pt>
                <c:pt idx="5">
                  <c:v>5</c:v>
                </c:pt>
              </c:numCache>
            </c:numRef>
          </c:cat>
          <c:val>
            <c:numRef>
              <c:f>Sheet1!$B$2:$B$7</c:f>
              <c:numCache>
                <c:formatCode>General</c:formatCode>
                <c:ptCount val="6"/>
                <c:pt idx="0">
                  <c:v>0.16807</c:v>
                </c:pt>
                <c:pt idx="1">
                  <c:v>0.36015000000000003</c:v>
                </c:pt>
                <c:pt idx="2">
                  <c:v>0.30869999999999997</c:v>
                </c:pt>
                <c:pt idx="3">
                  <c:v>0.1323</c:v>
                </c:pt>
                <c:pt idx="4">
                  <c:v>2.835E-2</c:v>
                </c:pt>
                <c:pt idx="5">
                  <c:v>2.4299999999999999E-3</c:v>
                </c:pt>
              </c:numCache>
            </c:numRef>
          </c:val>
          <c:extLst>
            <c:ext xmlns:c16="http://schemas.microsoft.com/office/drawing/2014/chart" uri="{C3380CC4-5D6E-409C-BE32-E72D297353CC}">
              <c16:uniqueId val="{00000000-57E4-4542-8074-A8695DAEC073}"/>
            </c:ext>
          </c:extLst>
        </c:ser>
        <c:dLbls>
          <c:showLegendKey val="0"/>
          <c:showVal val="0"/>
          <c:showCatName val="0"/>
          <c:showSerName val="0"/>
          <c:showPercent val="0"/>
          <c:showBubbleSize val="0"/>
        </c:dLbls>
        <c:gapWidth val="150"/>
        <c:axId val="233776640"/>
        <c:axId val="233778176"/>
      </c:barChart>
      <c:catAx>
        <c:axId val="233776640"/>
        <c:scaling>
          <c:orientation val="minMax"/>
        </c:scaling>
        <c:delete val="0"/>
        <c:axPos val="b"/>
        <c:numFmt formatCode="General" sourceLinked="1"/>
        <c:majorTickMark val="out"/>
        <c:minorTickMark val="none"/>
        <c:tickLblPos val="nextTo"/>
        <c:crossAx val="233778176"/>
        <c:crosses val="autoZero"/>
        <c:auto val="1"/>
        <c:lblAlgn val="ctr"/>
        <c:lblOffset val="100"/>
        <c:noMultiLvlLbl val="0"/>
      </c:catAx>
      <c:valAx>
        <c:axId val="233778176"/>
        <c:scaling>
          <c:orientation val="minMax"/>
        </c:scaling>
        <c:delete val="0"/>
        <c:axPos val="l"/>
        <c:majorGridlines/>
        <c:numFmt formatCode="General" sourceLinked="1"/>
        <c:majorTickMark val="out"/>
        <c:minorTickMark val="none"/>
        <c:tickLblPos val="nextTo"/>
        <c:crossAx val="2337766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CB171-31E5-402F-9F1A-B80782BECA93}"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US"/>
        </a:p>
      </dgm:t>
    </dgm:pt>
    <dgm:pt modelId="{72D103E5-96D3-4730-985D-0FAAD1B52C62}">
      <dgm:prSet phldrT="[Text]"/>
      <dgm:spPr/>
      <dgm:t>
        <a:bodyPr/>
        <a:lstStyle/>
        <a:p>
          <a:r>
            <a:rPr lang="en-US" dirty="0"/>
            <a:t>A</a:t>
          </a:r>
        </a:p>
      </dgm:t>
    </dgm:pt>
    <dgm:pt modelId="{88B208EC-174A-4646-BBA2-418E21F1B3A2}" type="parTrans" cxnId="{2A156606-E215-4D86-B8D9-E83EAD13780F}">
      <dgm:prSet/>
      <dgm:spPr/>
      <dgm:t>
        <a:bodyPr/>
        <a:lstStyle/>
        <a:p>
          <a:endParaRPr lang="en-US"/>
        </a:p>
      </dgm:t>
    </dgm:pt>
    <dgm:pt modelId="{716F247D-1A23-4BD7-AAB3-15C655025191}" type="sibTrans" cxnId="{2A156606-E215-4D86-B8D9-E83EAD13780F}">
      <dgm:prSet/>
      <dgm:spPr/>
      <dgm:t>
        <a:bodyPr/>
        <a:lstStyle/>
        <a:p>
          <a:endParaRPr lang="en-US"/>
        </a:p>
      </dgm:t>
    </dgm:pt>
    <dgm:pt modelId="{A1255A45-21B8-4E2B-878C-0F3BEABA3450}">
      <dgm:prSet phldrT="[Text]"/>
      <dgm:spPr/>
      <dgm:t>
        <a:bodyPr/>
        <a:lstStyle/>
        <a:p>
          <a:r>
            <a:rPr lang="en-US" dirty="0"/>
            <a:t>B</a:t>
          </a:r>
        </a:p>
      </dgm:t>
    </dgm:pt>
    <dgm:pt modelId="{EC347A24-EB21-4A2C-9954-A03A9CDE1833}" type="parTrans" cxnId="{C932AD02-45FB-411D-99C4-31500E83C3B4}">
      <dgm:prSet/>
      <dgm:spPr/>
      <dgm:t>
        <a:bodyPr/>
        <a:lstStyle/>
        <a:p>
          <a:endParaRPr lang="en-US"/>
        </a:p>
      </dgm:t>
    </dgm:pt>
    <dgm:pt modelId="{97D56C13-9D7A-4EC4-BC3C-D64109BB8897}" type="sibTrans" cxnId="{C932AD02-45FB-411D-99C4-31500E83C3B4}">
      <dgm:prSet/>
      <dgm:spPr/>
      <dgm:t>
        <a:bodyPr/>
        <a:lstStyle/>
        <a:p>
          <a:endParaRPr lang="en-US"/>
        </a:p>
      </dgm:t>
    </dgm:pt>
    <dgm:pt modelId="{97CF914B-AF03-42BA-9818-1D2BDECD1EC4}" type="pres">
      <dgm:prSet presAssocID="{263CB171-31E5-402F-9F1A-B80782BECA93}" presName="Name0" presStyleCnt="0">
        <dgm:presLayoutVars>
          <dgm:dir/>
          <dgm:resizeHandles val="exact"/>
        </dgm:presLayoutVars>
      </dgm:prSet>
      <dgm:spPr/>
    </dgm:pt>
    <dgm:pt modelId="{E224FAFB-42B7-4868-AFCF-09EFA667FA26}" type="pres">
      <dgm:prSet presAssocID="{72D103E5-96D3-4730-985D-0FAAD1B52C62}" presName="Name5" presStyleLbl="vennNode1" presStyleIdx="0" presStyleCnt="2">
        <dgm:presLayoutVars>
          <dgm:bulletEnabled val="1"/>
        </dgm:presLayoutVars>
      </dgm:prSet>
      <dgm:spPr/>
    </dgm:pt>
    <dgm:pt modelId="{8207E4AD-FC80-4F5A-A3B7-EBB585FEBAC1}" type="pres">
      <dgm:prSet presAssocID="{716F247D-1A23-4BD7-AAB3-15C655025191}" presName="space" presStyleCnt="0"/>
      <dgm:spPr/>
    </dgm:pt>
    <dgm:pt modelId="{A46C8522-194F-44C4-9473-E6F5F8DCF03F}" type="pres">
      <dgm:prSet presAssocID="{A1255A45-21B8-4E2B-878C-0F3BEABA3450}" presName="Name5" presStyleLbl="vennNode1" presStyleIdx="1" presStyleCnt="2">
        <dgm:presLayoutVars>
          <dgm:bulletEnabled val="1"/>
        </dgm:presLayoutVars>
      </dgm:prSet>
      <dgm:spPr/>
    </dgm:pt>
  </dgm:ptLst>
  <dgm:cxnLst>
    <dgm:cxn modelId="{C932AD02-45FB-411D-99C4-31500E83C3B4}" srcId="{263CB171-31E5-402F-9F1A-B80782BECA93}" destId="{A1255A45-21B8-4E2B-878C-0F3BEABA3450}" srcOrd="1" destOrd="0" parTransId="{EC347A24-EB21-4A2C-9954-A03A9CDE1833}" sibTransId="{97D56C13-9D7A-4EC4-BC3C-D64109BB8897}"/>
    <dgm:cxn modelId="{2A156606-E215-4D86-B8D9-E83EAD13780F}" srcId="{263CB171-31E5-402F-9F1A-B80782BECA93}" destId="{72D103E5-96D3-4730-985D-0FAAD1B52C62}" srcOrd="0" destOrd="0" parTransId="{88B208EC-174A-4646-BBA2-418E21F1B3A2}" sibTransId="{716F247D-1A23-4BD7-AAB3-15C655025191}"/>
    <dgm:cxn modelId="{67D2A626-50D1-41E5-8A19-57ADBB7D0F8C}" type="presOf" srcId="{A1255A45-21B8-4E2B-878C-0F3BEABA3450}" destId="{A46C8522-194F-44C4-9473-E6F5F8DCF03F}" srcOrd="0" destOrd="0" presId="urn:microsoft.com/office/officeart/2005/8/layout/venn3"/>
    <dgm:cxn modelId="{616F1B47-996B-4FA6-9548-BB8F40B31050}" type="presOf" srcId="{263CB171-31E5-402F-9F1A-B80782BECA93}" destId="{97CF914B-AF03-42BA-9818-1D2BDECD1EC4}" srcOrd="0" destOrd="0" presId="urn:microsoft.com/office/officeart/2005/8/layout/venn3"/>
    <dgm:cxn modelId="{0DAB8AEE-A9D0-4D0B-9831-CB8902FD7274}" type="presOf" srcId="{72D103E5-96D3-4730-985D-0FAAD1B52C62}" destId="{E224FAFB-42B7-4868-AFCF-09EFA667FA26}" srcOrd="0" destOrd="0" presId="urn:microsoft.com/office/officeart/2005/8/layout/venn3"/>
    <dgm:cxn modelId="{CEE45EE7-51A9-4995-80DA-50479EAC6FA6}" type="presParOf" srcId="{97CF914B-AF03-42BA-9818-1D2BDECD1EC4}" destId="{E224FAFB-42B7-4868-AFCF-09EFA667FA26}" srcOrd="0" destOrd="0" presId="urn:microsoft.com/office/officeart/2005/8/layout/venn3"/>
    <dgm:cxn modelId="{344A84A5-EA99-4C04-A625-1E3146E5A93E}" type="presParOf" srcId="{97CF914B-AF03-42BA-9818-1D2BDECD1EC4}" destId="{8207E4AD-FC80-4F5A-A3B7-EBB585FEBAC1}" srcOrd="1" destOrd="0" presId="urn:microsoft.com/office/officeart/2005/8/layout/venn3"/>
    <dgm:cxn modelId="{81CD7696-46F8-4794-96FA-9A3FF81E45D7}" type="presParOf" srcId="{97CF914B-AF03-42BA-9818-1D2BDECD1EC4}" destId="{A46C8522-194F-44C4-9473-E6F5F8DCF03F}" srcOrd="2"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4FAFB-42B7-4868-AFCF-09EFA667FA26}">
      <dsp:nvSpPr>
        <dsp:cNvPr id="0" name=""/>
        <dsp:cNvSpPr/>
      </dsp:nvSpPr>
      <dsp:spPr>
        <a:xfrm>
          <a:off x="1197724" y="768"/>
          <a:ext cx="2563862" cy="256386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098" tIns="82550" rIns="141098" bIns="82550" numCol="1" spcCol="1270" anchor="ctr" anchorCtr="0">
          <a:noAutofit/>
        </a:bodyPr>
        <a:lstStyle/>
        <a:p>
          <a:pPr marL="0" lvl="0" indent="0" algn="ctr" defTabSz="2889250">
            <a:lnSpc>
              <a:spcPct val="90000"/>
            </a:lnSpc>
            <a:spcBef>
              <a:spcPct val="0"/>
            </a:spcBef>
            <a:spcAft>
              <a:spcPct val="35000"/>
            </a:spcAft>
            <a:buNone/>
          </a:pPr>
          <a:r>
            <a:rPr lang="en-US" sz="6500" kern="1200" dirty="0"/>
            <a:t>A</a:t>
          </a:r>
        </a:p>
      </dsp:txBody>
      <dsp:txXfrm>
        <a:off x="1573193" y="376237"/>
        <a:ext cx="1812924" cy="1812924"/>
      </dsp:txXfrm>
    </dsp:sp>
    <dsp:sp modelId="{A46C8522-194F-44C4-9473-E6F5F8DCF03F}">
      <dsp:nvSpPr>
        <dsp:cNvPr id="0" name=""/>
        <dsp:cNvSpPr/>
      </dsp:nvSpPr>
      <dsp:spPr>
        <a:xfrm>
          <a:off x="3248813" y="768"/>
          <a:ext cx="2563862" cy="2563862"/>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1098" tIns="82550" rIns="141098" bIns="82550" numCol="1" spcCol="1270" anchor="ctr" anchorCtr="0">
          <a:noAutofit/>
        </a:bodyPr>
        <a:lstStyle/>
        <a:p>
          <a:pPr marL="0" lvl="0" indent="0" algn="ctr" defTabSz="2889250">
            <a:lnSpc>
              <a:spcPct val="90000"/>
            </a:lnSpc>
            <a:spcBef>
              <a:spcPct val="0"/>
            </a:spcBef>
            <a:spcAft>
              <a:spcPct val="35000"/>
            </a:spcAft>
            <a:buNone/>
          </a:pPr>
          <a:r>
            <a:rPr lang="en-US" sz="6500" kern="1200" dirty="0"/>
            <a:t>B</a:t>
          </a:r>
        </a:p>
      </dsp:txBody>
      <dsp:txXfrm>
        <a:off x="3624282" y="376237"/>
        <a:ext cx="1812924" cy="1812924"/>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77732-91D4-4BD0-BB7A-52B9419C7750}"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F47D0-D2F9-426E-85B8-997CE2EBEE6B}" type="slidenum">
              <a:rPr lang="en-US" smtClean="0"/>
              <a:t>‹#›</a:t>
            </a:fld>
            <a:endParaRPr lang="en-US"/>
          </a:p>
        </p:txBody>
      </p:sp>
    </p:spTree>
    <p:extLst>
      <p:ext uri="{BB962C8B-B14F-4D97-AF65-F5344CB8AC3E}">
        <p14:creationId xmlns:p14="http://schemas.microsoft.com/office/powerpoint/2010/main" val="90349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451A41-1B4F-4036-A40A-96DD57F6A755}" type="slidenum">
              <a:rPr lang="en-US" smtClean="0"/>
              <a:t>2</a:t>
            </a:fld>
            <a:endParaRPr lang="en-US"/>
          </a:p>
        </p:txBody>
      </p:sp>
    </p:spTree>
    <p:extLst>
      <p:ext uri="{BB962C8B-B14F-4D97-AF65-F5344CB8AC3E}">
        <p14:creationId xmlns:p14="http://schemas.microsoft.com/office/powerpoint/2010/main" val="204093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7</m:t>
                        </m:r>
                      </m:num>
                      <m:den>
                        <m:r>
                          <a:rPr lang="en-US" i="1" dirty="0" smtClean="0">
                            <a:latin typeface="Cambria Math" panose="02040503050406030204" pitchFamily="18" charset="0"/>
                          </a:rPr>
                          <m:t>40</m:t>
                        </m:r>
                      </m:den>
                    </m:f>
                    <m:r>
                      <a:rPr lang="en-US" i="1" dirty="0" smtClean="0">
                        <a:latin typeface="Cambria Math" panose="02040503050406030204" pitchFamily="18" charset="0"/>
                      </a:rPr>
                      <m:t>=0.175</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9</m:t>
                        </m:r>
                      </m:num>
                      <m:den>
                        <m:r>
                          <a:rPr lang="en-US" i="1" dirty="0" smtClean="0">
                            <a:latin typeface="Cambria Math" panose="02040503050406030204" pitchFamily="18" charset="0"/>
                          </a:rPr>
                          <m:t>40</m:t>
                        </m:r>
                      </m:den>
                    </m:f>
                    <m:r>
                      <a:rPr lang="en-US" i="1" dirty="0" smtClean="0">
                        <a:latin typeface="Cambria Math" panose="02040503050406030204" pitchFamily="18" charset="0"/>
                      </a:rPr>
                      <m:t>=0.225</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16</m:t>
                        </m:r>
                      </m:num>
                      <m:den>
                        <m:r>
                          <a:rPr lang="en-US" i="1" dirty="0" smtClean="0">
                            <a:latin typeface="Cambria Math" panose="02040503050406030204" pitchFamily="18" charset="0"/>
                          </a:rPr>
                          <m:t>40</m:t>
                        </m:r>
                      </m:den>
                    </m:f>
                    <m:r>
                      <a:rPr lang="en-US" i="1" dirty="0" smtClean="0">
                        <a:latin typeface="Cambria Math" panose="02040503050406030204" pitchFamily="18" charset="0"/>
                      </a:rPr>
                      <m:t>=0.4</m:t>
                    </m:r>
                  </m:oMath>
                </a14:m>
                <a:endParaRPr lang="en-US" dirty="0"/>
              </a:p>
              <a:p>
                <a:pPr algn="l"/>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19</m:t>
                        </m:r>
                      </m:num>
                      <m:den>
                        <m:r>
                          <a:rPr lang="en-US" i="1" dirty="0" smtClean="0">
                            <a:latin typeface="Cambria Math" panose="02040503050406030204" pitchFamily="18" charset="0"/>
                          </a:rPr>
                          <m:t>40</m:t>
                        </m:r>
                      </m:den>
                    </m:f>
                    <m:r>
                      <a:rPr lang="en-US" i="1" dirty="0" smtClean="0">
                        <a:latin typeface="Cambria Math" panose="02040503050406030204" pitchFamily="18" charset="0"/>
                      </a:rPr>
                      <m:t>=0.475</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i="1" dirty="0" smtClean="0">
                            <a:latin typeface="Cambria Math" panose="02040503050406030204" pitchFamily="18" charset="0"/>
                          </a:rPr>
                          <m:t>40</m:t>
                        </m:r>
                      </m:den>
                    </m:f>
                    <m:r>
                      <a:rPr lang="en-US" i="1" dirty="0" smtClean="0">
                        <a:latin typeface="Cambria Math" panose="02040503050406030204" pitchFamily="18" charset="0"/>
                      </a:rPr>
                      <m:t>=0.125</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24</m:t>
                        </m:r>
                      </m:num>
                      <m:den>
                        <m:r>
                          <a:rPr lang="en-US" i="1" dirty="0" smtClean="0">
                            <a:latin typeface="Cambria Math" panose="02040503050406030204" pitchFamily="18" charset="0"/>
                          </a:rPr>
                          <m:t>40</m:t>
                        </m:r>
                      </m:den>
                    </m:f>
                    <m:r>
                      <a:rPr lang="en-US" i="1" dirty="0" smtClean="0">
                        <a:latin typeface="Cambria Math" panose="02040503050406030204" pitchFamily="18" charset="0"/>
                      </a:rPr>
                      <m:t>=0.6</m:t>
                    </m:r>
                  </m:oMath>
                </a14:m>
                <a:endParaRPr lang="en-US" dirty="0"/>
              </a:p>
              <a:p>
                <a:pPr algn="l"/>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26</m:t>
                        </m:r>
                      </m:num>
                      <m:den>
                        <m:r>
                          <a:rPr lang="en-US" i="1" dirty="0" smtClean="0">
                            <a:latin typeface="Cambria Math" panose="02040503050406030204" pitchFamily="18" charset="0"/>
                          </a:rPr>
                          <m:t>40</m:t>
                        </m:r>
                      </m:den>
                    </m:f>
                    <m:r>
                      <a:rPr lang="en-US" i="1" dirty="0" smtClean="0">
                        <a:latin typeface="Cambria Math" panose="02040503050406030204" pitchFamily="18" charset="0"/>
                      </a:rPr>
                      <m:t>=0.65</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14</m:t>
                        </m:r>
                      </m:num>
                      <m:den>
                        <m:r>
                          <a:rPr lang="en-US" i="1" dirty="0" smtClean="0">
                            <a:latin typeface="Cambria Math" panose="02040503050406030204" pitchFamily="18" charset="0"/>
                          </a:rPr>
                          <m:t>40</m:t>
                        </m:r>
                      </m:den>
                    </m:f>
                    <m:r>
                      <a:rPr lang="en-US" i="1" dirty="0" smtClean="0">
                        <a:latin typeface="Cambria Math" panose="02040503050406030204" pitchFamily="18" charset="0"/>
                      </a:rPr>
                      <m:t>=0.35</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40</m:t>
                        </m:r>
                      </m:num>
                      <m:den>
                        <m:r>
                          <a:rPr lang="en-US" i="1" dirty="0" smtClean="0">
                            <a:latin typeface="Cambria Math" panose="02040503050406030204" pitchFamily="18" charset="0"/>
                          </a:rPr>
                          <m:t>40</m:t>
                        </m:r>
                      </m:den>
                    </m:f>
                    <m:r>
                      <a:rPr lang="en-US" i="1" dirty="0" smtClean="0">
                        <a:latin typeface="Cambria Math" panose="02040503050406030204" pitchFamily="18" charset="0"/>
                      </a:rPr>
                      <m:t>=1</m:t>
                    </m:r>
                  </m:oMath>
                </a14:m>
                <a:endParaRPr lang="en-US" dirty="0"/>
              </a:p>
              <a:p>
                <a:endParaRPr lang="en-US" dirty="0"/>
              </a:p>
              <a:p>
                <a:r>
                  <a:rPr lang="en-US" sz="1200" b="0" i="0" u="none" strike="noStrike" kern="1200" baseline="0" dirty="0">
                    <a:solidFill>
                      <a:schemeClr val="tx1"/>
                    </a:solidFill>
                    <a:latin typeface="+mn-lt"/>
                    <a:ea typeface="+mn-ea"/>
                    <a:cs typeface="+mn-cs"/>
                  </a:rPr>
                  <a:t>The joint relative frequency 0.475 means that 47.5% of the students on the debate team are seniors who qualify for the state debate competition. So, the probability that a randomly selected student from the debate team is a senior that qualified for the state debate competition is 47.5%.</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marginal relative frequency 0.4 means that 40% of the students on the debate team are  juniors. So, the probability that a randomly selected student from the debate team is a junior is 40%.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#5        M             F              Total</a:t>
                </a:r>
              </a:p>
              <a:p>
                <a:r>
                  <a:rPr lang="en-US" sz="1200" b="0" i="0" u="none" strike="noStrike" kern="1200" baseline="0" dirty="0">
                    <a:solidFill>
                      <a:schemeClr val="tx1"/>
                    </a:solidFill>
                    <a:latin typeface="+mn-lt"/>
                    <a:ea typeface="+mn-ea"/>
                    <a:cs typeface="+mn-cs"/>
                  </a:rPr>
                  <a:t>Y         0.376        0.430        0.806</a:t>
                </a:r>
              </a:p>
              <a:p>
                <a:r>
                  <a:rPr lang="en-US" sz="1200" b="0" i="0" u="none" strike="noStrike" kern="1200" baseline="0" dirty="0">
                    <a:solidFill>
                      <a:schemeClr val="tx1"/>
                    </a:solidFill>
                    <a:latin typeface="+mn-lt"/>
                    <a:ea typeface="+mn-ea"/>
                    <a:cs typeface="+mn-cs"/>
                  </a:rPr>
                  <a:t>N        0.111        0.083        0.194</a:t>
                </a:r>
              </a:p>
              <a:p>
                <a:r>
                  <a:rPr lang="en-US" sz="1200" b="0" i="0" u="none" strike="noStrike" kern="1200" baseline="0" dirty="0">
                    <a:solidFill>
                      <a:schemeClr val="tx1"/>
                    </a:solidFill>
                    <a:latin typeface="+mn-lt"/>
                    <a:ea typeface="+mn-ea"/>
                    <a:cs typeface="+mn-cs"/>
                  </a:rPr>
                  <a:t>Total   0.487       0.513         1</a:t>
                </a:r>
                <a:endParaRPr lang="en-US" dirty="0"/>
              </a:p>
            </p:txBody>
          </p:sp>
        </mc:Choice>
        <mc:Fallback xmlns="">
          <p:sp>
            <p:nvSpPr>
              <p:cNvPr id="3" name="Notes Placeholder 2"/>
              <p:cNvSpPr>
                <a:spLocks noGrp="1"/>
              </p:cNvSpPr>
              <p:nvPr>
                <p:ph type="body" idx="1"/>
              </p:nvPr>
            </p:nvSpPr>
            <p:spPr/>
            <p:txBody>
              <a:bodyPr/>
              <a:lstStyle/>
              <a:p>
                <a:pPr algn="l"/>
                <a:r>
                  <a:rPr lang="en-US" i="0" dirty="0">
                    <a:latin typeface="Cambria Math" panose="02040503050406030204" pitchFamily="18" charset="0"/>
                  </a:rPr>
                  <a:t>7/40=0.175</a:t>
                </a:r>
                <a:r>
                  <a:rPr lang="en-US" i="0" dirty="0">
                    <a:latin typeface="+mj-lt"/>
                  </a:rPr>
                  <a:t>	</a:t>
                </a:r>
                <a:r>
                  <a:rPr lang="en-US" i="0" dirty="0">
                    <a:latin typeface="Cambria Math" panose="02040503050406030204" pitchFamily="18" charset="0"/>
                  </a:rPr>
                  <a:t>9/40=0.225</a:t>
                </a:r>
                <a:r>
                  <a:rPr lang="en-US" i="0" dirty="0">
                    <a:latin typeface="+mj-lt"/>
                  </a:rPr>
                  <a:t>	</a:t>
                </a:r>
                <a:r>
                  <a:rPr lang="en-US" i="0" dirty="0">
                    <a:latin typeface="Cambria Math" panose="02040503050406030204" pitchFamily="18" charset="0"/>
                  </a:rPr>
                  <a:t>16/40=0.4</a:t>
                </a:r>
                <a:endParaRPr lang="en-US" dirty="0"/>
              </a:p>
              <a:p>
                <a:pPr algn="l"/>
                <a:r>
                  <a:rPr lang="en-US" i="0" dirty="0">
                    <a:latin typeface="Cambria Math" panose="02040503050406030204" pitchFamily="18" charset="0"/>
                  </a:rPr>
                  <a:t>19/40=0.475</a:t>
                </a:r>
                <a:r>
                  <a:rPr lang="en-US" i="0" dirty="0">
                    <a:latin typeface="+mj-lt"/>
                  </a:rPr>
                  <a:t>	</a:t>
                </a:r>
                <a:r>
                  <a:rPr lang="en-US" i="0" dirty="0">
                    <a:latin typeface="Cambria Math" panose="02040503050406030204" pitchFamily="18" charset="0"/>
                  </a:rPr>
                  <a:t>5/40=0.125</a:t>
                </a:r>
                <a:r>
                  <a:rPr lang="en-US" i="0" dirty="0">
                    <a:latin typeface="+mj-lt"/>
                  </a:rPr>
                  <a:t>	</a:t>
                </a:r>
                <a:r>
                  <a:rPr lang="en-US" i="0" dirty="0">
                    <a:latin typeface="Cambria Math" panose="02040503050406030204" pitchFamily="18" charset="0"/>
                  </a:rPr>
                  <a:t>24/40=0.6</a:t>
                </a:r>
                <a:endParaRPr lang="en-US" dirty="0"/>
              </a:p>
              <a:p>
                <a:pPr algn="l"/>
                <a:r>
                  <a:rPr lang="en-US" i="0" dirty="0">
                    <a:latin typeface="Cambria Math" panose="02040503050406030204" pitchFamily="18" charset="0"/>
                  </a:rPr>
                  <a:t>26/40=0.65</a:t>
                </a:r>
                <a:r>
                  <a:rPr lang="en-US" i="0" dirty="0">
                    <a:latin typeface="+mj-lt"/>
                  </a:rPr>
                  <a:t>	</a:t>
                </a:r>
                <a:r>
                  <a:rPr lang="en-US" i="0" dirty="0">
                    <a:latin typeface="Cambria Math" panose="02040503050406030204" pitchFamily="18" charset="0"/>
                  </a:rPr>
                  <a:t>14/40=0.35</a:t>
                </a:r>
                <a:r>
                  <a:rPr lang="en-US" i="0" dirty="0">
                    <a:latin typeface="+mj-lt"/>
                  </a:rPr>
                  <a:t>	</a:t>
                </a:r>
                <a:r>
                  <a:rPr lang="en-US" i="0" dirty="0">
                    <a:latin typeface="Cambria Math" panose="02040503050406030204" pitchFamily="18" charset="0"/>
                  </a:rPr>
                  <a:t>40/40=1</a:t>
                </a:r>
                <a:endParaRPr lang="en-US" dirty="0"/>
              </a:p>
              <a:p>
                <a:endParaRPr lang="en-US" dirty="0"/>
              </a:p>
              <a:p>
                <a:r>
                  <a:rPr lang="en-US" sz="1200" b="0" i="0" u="none" strike="noStrike" kern="1200" baseline="0" dirty="0">
                    <a:solidFill>
                      <a:schemeClr val="tx1"/>
                    </a:solidFill>
                    <a:latin typeface="+mn-lt"/>
                    <a:ea typeface="+mn-ea"/>
                    <a:cs typeface="+mn-cs"/>
                  </a:rPr>
                  <a:t>The joint relative frequency 0.475 means that 47.5% of the students on the debate team are seniors who qualify for the state debate competition. So, the probability that a randomly selected student from the debate team is a senior that qualified for the state debate competition is 47.5%.</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marginal relative frequency 0.4 means that 40% of the students on the debate team are  juniors. So, the probability that a randomly selected student from the debate team is a junior is 40%.</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18</a:t>
            </a:fld>
            <a:endParaRPr lang="en-US"/>
          </a:p>
        </p:txBody>
      </p:sp>
    </p:spTree>
    <p:extLst>
      <p:ext uri="{BB962C8B-B14F-4D97-AF65-F5344CB8AC3E}">
        <p14:creationId xmlns:p14="http://schemas.microsoft.com/office/powerpoint/2010/main" val="393980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7</m:t>
                        </m:r>
                      </m:num>
                      <m:den>
                        <m:r>
                          <a:rPr lang="en-US" b="0" i="1" dirty="0" smtClean="0">
                            <a:latin typeface="Cambria Math" panose="02040503050406030204" pitchFamily="18" charset="0"/>
                          </a:rPr>
                          <m:t>16</m:t>
                        </m:r>
                      </m:den>
                    </m:f>
                    <m:r>
                      <a:rPr lang="en-US" i="1" dirty="0" smtClean="0">
                        <a:latin typeface="Cambria Math" panose="02040503050406030204" pitchFamily="18" charset="0"/>
                      </a:rPr>
                      <m:t>=0.</m:t>
                    </m:r>
                    <m:r>
                      <a:rPr lang="en-US" b="0" i="1" dirty="0" smtClean="0">
                        <a:latin typeface="Cambria Math" panose="02040503050406030204" pitchFamily="18" charset="0"/>
                      </a:rPr>
                      <m:t>438</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9</m:t>
                        </m:r>
                      </m:num>
                      <m:den>
                        <m:r>
                          <a:rPr lang="en-US" b="0" i="1" dirty="0" smtClean="0">
                            <a:latin typeface="Cambria Math" panose="02040503050406030204" pitchFamily="18" charset="0"/>
                          </a:rPr>
                          <m:t>16</m:t>
                        </m:r>
                      </m:den>
                    </m:f>
                    <m:r>
                      <a:rPr lang="en-US" i="1" dirty="0" smtClean="0">
                        <a:latin typeface="Cambria Math" panose="02040503050406030204" pitchFamily="18" charset="0"/>
                      </a:rPr>
                      <m:t>=0.</m:t>
                    </m:r>
                    <m:r>
                      <a:rPr lang="en-US" b="0" i="1" dirty="0" smtClean="0">
                        <a:latin typeface="Cambria Math" panose="02040503050406030204" pitchFamily="18" charset="0"/>
                      </a:rPr>
                      <m:t>563</m:t>
                    </m:r>
                  </m:oMath>
                </a14:m>
                <a:endParaRPr lang="en-US" dirty="0"/>
              </a:p>
              <a:p>
                <a:pPr algn="l"/>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19</m:t>
                        </m:r>
                      </m:num>
                      <m:den>
                        <m:r>
                          <a:rPr lang="en-US" b="0" i="1" dirty="0" smtClean="0">
                            <a:latin typeface="Cambria Math" panose="02040503050406030204" pitchFamily="18" charset="0"/>
                          </a:rPr>
                          <m:t>24</m:t>
                        </m:r>
                      </m:den>
                    </m:f>
                    <m:r>
                      <a:rPr lang="en-US" i="1" dirty="0" smtClean="0">
                        <a:latin typeface="Cambria Math" panose="02040503050406030204" pitchFamily="18" charset="0"/>
                      </a:rPr>
                      <m:t>=0.</m:t>
                    </m:r>
                    <m:r>
                      <a:rPr lang="en-US" b="0" i="1" dirty="0" smtClean="0">
                        <a:latin typeface="Cambria Math" panose="02040503050406030204" pitchFamily="18" charset="0"/>
                      </a:rPr>
                      <m:t>792</m:t>
                    </m:r>
                  </m:oMath>
                </a14:m>
                <a:r>
                  <a:rPr lang="en-US" i="0" dirty="0">
                    <a:latin typeface="+mj-lt"/>
                  </a:rPr>
                  <a:t>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5</m:t>
                        </m:r>
                      </m:num>
                      <m:den>
                        <m:r>
                          <a:rPr lang="en-US" b="0" i="1" dirty="0" smtClean="0">
                            <a:latin typeface="Cambria Math" panose="02040503050406030204" pitchFamily="18" charset="0"/>
                          </a:rPr>
                          <m:t>24</m:t>
                        </m:r>
                      </m:den>
                    </m:f>
                    <m:r>
                      <a:rPr lang="en-US" i="1" dirty="0" smtClean="0">
                        <a:latin typeface="Cambria Math" panose="02040503050406030204" pitchFamily="18" charset="0"/>
                      </a:rPr>
                      <m:t>=0.</m:t>
                    </m:r>
                    <m:r>
                      <a:rPr lang="en-US" b="0" i="1" dirty="0" smtClean="0">
                        <a:latin typeface="Cambria Math" panose="02040503050406030204" pitchFamily="18" charset="0"/>
                      </a:rPr>
                      <m:t>208</m:t>
                    </m:r>
                  </m:oMath>
                </a14:m>
                <a:endParaRPr lang="en-US" dirty="0"/>
              </a:p>
              <a:p>
                <a:endParaRPr lang="en-US" dirty="0"/>
              </a:p>
              <a:p>
                <a:r>
                  <a:rPr lang="en-US" sz="1200" b="0" i="0" u="none" strike="noStrike" kern="1200" baseline="0" dirty="0">
                    <a:solidFill>
                      <a:schemeClr val="tx1"/>
                    </a:solidFill>
                    <a:latin typeface="+mn-lt"/>
                    <a:ea typeface="+mn-ea"/>
                    <a:cs typeface="+mn-cs"/>
                  </a:rPr>
                  <a:t>The conditional relative frequency 0.792 means that about 79.2% of the seniors on the debate team qualified for the state debate competition. So, the probability that a randomly selected senior from the debate team qualified for the state debate competition is about 79.2%.</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#7a   Y         N		#7b     Y        N</a:t>
                </a:r>
              </a:p>
              <a:p>
                <a:r>
                  <a:rPr lang="en-US" sz="1200" b="0" i="0" u="none" strike="noStrike" kern="1200" baseline="0" dirty="0">
                    <a:solidFill>
                      <a:schemeClr val="tx1"/>
                    </a:solidFill>
                    <a:latin typeface="+mn-lt"/>
                    <a:ea typeface="+mn-ea"/>
                    <a:cs typeface="+mn-cs"/>
                  </a:rPr>
                  <a:t>Y      0.534   0.483	Y       0.481   0.519</a:t>
                </a:r>
              </a:p>
              <a:p>
                <a:r>
                  <a:rPr lang="en-US" sz="1200" b="0" i="0" u="none" strike="noStrike" kern="1200" baseline="0" dirty="0">
                    <a:solidFill>
                      <a:schemeClr val="tx1"/>
                    </a:solidFill>
                    <a:latin typeface="+mn-lt"/>
                    <a:ea typeface="+mn-ea"/>
                    <a:cs typeface="+mn-cs"/>
                  </a:rPr>
                  <a:t>N     0.466   0.517	N      0.431   0.569</a:t>
                </a:r>
                <a:endParaRPr lang="en-US" dirty="0"/>
              </a:p>
            </p:txBody>
          </p:sp>
        </mc:Choice>
        <mc:Fallback xmlns="">
          <p:sp>
            <p:nvSpPr>
              <p:cNvPr id="3" name="Notes Placeholder 2"/>
              <p:cNvSpPr>
                <a:spLocks noGrp="1"/>
              </p:cNvSpPr>
              <p:nvPr>
                <p:ph type="body" idx="1"/>
              </p:nvPr>
            </p:nvSpPr>
            <p:spPr/>
            <p:txBody>
              <a:bodyPr/>
              <a:lstStyle/>
              <a:p>
                <a:pPr algn="l"/>
                <a:r>
                  <a:rPr lang="en-US" i="0" dirty="0">
                    <a:latin typeface="Cambria Math" panose="02040503050406030204" pitchFamily="18" charset="0"/>
                  </a:rPr>
                  <a:t>7/</a:t>
                </a:r>
                <a:r>
                  <a:rPr lang="en-US" b="0" i="0" dirty="0">
                    <a:latin typeface="Cambria Math" panose="02040503050406030204" pitchFamily="18" charset="0"/>
                  </a:rPr>
                  <a:t>16</a:t>
                </a:r>
                <a:r>
                  <a:rPr lang="en-US" i="0" dirty="0">
                    <a:latin typeface="Cambria Math" panose="02040503050406030204" pitchFamily="18" charset="0"/>
                  </a:rPr>
                  <a:t>=0.</a:t>
                </a:r>
                <a:r>
                  <a:rPr lang="en-US" b="0" i="0" dirty="0">
                    <a:latin typeface="Cambria Math" panose="02040503050406030204" pitchFamily="18" charset="0"/>
                  </a:rPr>
                  <a:t>438</a:t>
                </a:r>
                <a:r>
                  <a:rPr lang="en-US" i="0" dirty="0">
                    <a:latin typeface="+mj-lt"/>
                  </a:rPr>
                  <a:t>	</a:t>
                </a:r>
                <a:r>
                  <a:rPr lang="en-US" i="0" dirty="0">
                    <a:latin typeface="Cambria Math" panose="02040503050406030204" pitchFamily="18" charset="0"/>
                  </a:rPr>
                  <a:t>9/</a:t>
                </a:r>
                <a:r>
                  <a:rPr lang="en-US" b="0" i="0" dirty="0">
                    <a:latin typeface="Cambria Math" panose="02040503050406030204" pitchFamily="18" charset="0"/>
                  </a:rPr>
                  <a:t>16</a:t>
                </a:r>
                <a:r>
                  <a:rPr lang="en-US" i="0" dirty="0">
                    <a:latin typeface="Cambria Math" panose="02040503050406030204" pitchFamily="18" charset="0"/>
                  </a:rPr>
                  <a:t>=0.</a:t>
                </a:r>
                <a:r>
                  <a:rPr lang="en-US" b="0" i="0" dirty="0">
                    <a:latin typeface="Cambria Math" panose="02040503050406030204" pitchFamily="18" charset="0"/>
                  </a:rPr>
                  <a:t>563</a:t>
                </a:r>
                <a:endParaRPr lang="en-US" dirty="0"/>
              </a:p>
              <a:p>
                <a:pPr algn="l"/>
                <a:r>
                  <a:rPr lang="en-US" i="0" dirty="0">
                    <a:latin typeface="Cambria Math" panose="02040503050406030204" pitchFamily="18" charset="0"/>
                  </a:rPr>
                  <a:t>19/</a:t>
                </a:r>
                <a:r>
                  <a:rPr lang="en-US" b="0" i="0" dirty="0">
                    <a:latin typeface="Cambria Math" panose="02040503050406030204" pitchFamily="18" charset="0"/>
                  </a:rPr>
                  <a:t>24</a:t>
                </a:r>
                <a:r>
                  <a:rPr lang="en-US" i="0" dirty="0">
                    <a:latin typeface="Cambria Math" panose="02040503050406030204" pitchFamily="18" charset="0"/>
                  </a:rPr>
                  <a:t>=0.</a:t>
                </a:r>
                <a:r>
                  <a:rPr lang="en-US" b="0" i="0" dirty="0">
                    <a:latin typeface="Cambria Math" panose="02040503050406030204" pitchFamily="18" charset="0"/>
                  </a:rPr>
                  <a:t>792</a:t>
                </a:r>
                <a:r>
                  <a:rPr lang="en-US" i="0" dirty="0">
                    <a:latin typeface="+mj-lt"/>
                  </a:rPr>
                  <a:t>	</a:t>
                </a:r>
                <a:r>
                  <a:rPr lang="en-US" i="0" dirty="0">
                    <a:latin typeface="Cambria Math" panose="02040503050406030204" pitchFamily="18" charset="0"/>
                  </a:rPr>
                  <a:t>5/</a:t>
                </a:r>
                <a:r>
                  <a:rPr lang="en-US" b="0" i="0" dirty="0">
                    <a:latin typeface="Cambria Math" panose="02040503050406030204" pitchFamily="18" charset="0"/>
                  </a:rPr>
                  <a:t>24</a:t>
                </a:r>
                <a:r>
                  <a:rPr lang="en-US" i="0" dirty="0">
                    <a:latin typeface="Cambria Math" panose="02040503050406030204" pitchFamily="18" charset="0"/>
                  </a:rPr>
                  <a:t>=0.</a:t>
                </a:r>
                <a:r>
                  <a:rPr lang="en-US" b="0" i="0" dirty="0">
                    <a:latin typeface="Cambria Math" panose="02040503050406030204" pitchFamily="18" charset="0"/>
                  </a:rPr>
                  <a:t>208</a:t>
                </a:r>
                <a:endParaRPr lang="en-US" dirty="0"/>
              </a:p>
              <a:p>
                <a:endParaRPr lang="en-US" dirty="0"/>
              </a:p>
              <a:p>
                <a:r>
                  <a:rPr lang="en-US" sz="1200" b="0" i="0" u="none" strike="noStrike" kern="1200" baseline="0" dirty="0">
                    <a:solidFill>
                      <a:schemeClr val="tx1"/>
                    </a:solidFill>
                    <a:latin typeface="+mn-lt"/>
                    <a:ea typeface="+mn-ea"/>
                    <a:cs typeface="+mn-cs"/>
                  </a:rPr>
                  <a:t>The conditional relative frequency 0.792 means that about 79.2% of the seniors on the debate team qualified for the state debate competition. So, the probability that a randomly selected senior from the debate team qualified for the state debate competition is about 79.2%.</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20</a:t>
            </a:fld>
            <a:endParaRPr lang="en-US"/>
          </a:p>
        </p:txBody>
      </p:sp>
    </p:spTree>
    <p:extLst>
      <p:ext uri="{BB962C8B-B14F-4D97-AF65-F5344CB8AC3E}">
        <p14:creationId xmlns:p14="http://schemas.microsoft.com/office/powerpoint/2010/main" val="359353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b.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5</m:t>
                        </m:r>
                      </m:den>
                    </m:f>
                    <m:r>
                      <a:rPr lang="en-US" i="1" dirty="0" smtClean="0">
                        <a:latin typeface="Cambria Math" panose="02040503050406030204" pitchFamily="18" charset="0"/>
                      </a:rPr>
                      <m:t>=20%</m:t>
                    </m:r>
                  </m:oMath>
                </a14:m>
                <a:r>
                  <a:rPr lang="en-US" dirty="0"/>
                  <a:t> (1-3, 1-5, 3-1, 3-5, 5-1, 5-3) total 6·5=30</a:t>
                </a:r>
              </a:p>
              <a:p>
                <a:r>
                  <a:rPr lang="en-US" dirty="0"/>
                  <a:t>c.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2</m:t>
                        </m:r>
                      </m:num>
                      <m:den>
                        <m:r>
                          <a:rPr lang="en-US" i="1" dirty="0" smtClean="0">
                            <a:latin typeface="Cambria Math" panose="02040503050406030204" pitchFamily="18" charset="0"/>
                          </a:rPr>
                          <m:t>5</m:t>
                        </m:r>
                      </m:den>
                    </m:f>
                    <m:r>
                      <a:rPr lang="en-US" i="1" dirty="0" smtClean="0">
                        <a:latin typeface="Cambria Math" panose="02040503050406030204" pitchFamily="18" charset="0"/>
                      </a:rPr>
                      <m:t>= 40%</m:t>
                    </m:r>
                  </m:oMath>
                </a14:m>
                <a:r>
                  <a:rPr lang="en-US" dirty="0"/>
                  <a:t> (two or five</a:t>
                </a:r>
                <a:r>
                  <a:rPr lang="en-US" baseline="0" dirty="0"/>
                  <a:t> remaining numbers are odd)</a:t>
                </a:r>
                <a:endParaRPr lang="en-US" dirty="0"/>
              </a:p>
            </p:txBody>
          </p:sp>
        </mc:Choice>
        <mc:Fallback xmlns="">
          <p:sp>
            <p:nvSpPr>
              <p:cNvPr id="3" name="Notes Placeholder 2"/>
              <p:cNvSpPr>
                <a:spLocks noGrp="1"/>
              </p:cNvSpPr>
              <p:nvPr>
                <p:ph type="body" idx="1"/>
              </p:nvPr>
            </p:nvSpPr>
            <p:spPr/>
            <p:txBody>
              <a:bodyPr/>
              <a:lstStyle/>
              <a:p>
                <a:r>
                  <a:rPr lang="en-US" dirty="0"/>
                  <a:t>b. </a:t>
                </a:r>
                <a:r>
                  <a:rPr lang="en-US" b="0" i="0">
                    <a:latin typeface="Cambria Math" panose="02040503050406030204" pitchFamily="18" charset="0"/>
                  </a:rPr>
                  <a:t>6/30=</a:t>
                </a:r>
                <a:r>
                  <a:rPr lang="en-US" i="0" dirty="0">
                    <a:latin typeface="Cambria Math" panose="02040503050406030204" pitchFamily="18" charset="0"/>
                  </a:rPr>
                  <a:t>1/5=20%</a:t>
                </a:r>
                <a:r>
                  <a:rPr lang="en-US" dirty="0"/>
                  <a:t> (1-3, 1-5, 3-1, 3-5, 5-1, 5-3) total 6·5=30</a:t>
                </a:r>
              </a:p>
              <a:p>
                <a:r>
                  <a:rPr lang="en-US" dirty="0"/>
                  <a:t>c. </a:t>
                </a:r>
                <a:r>
                  <a:rPr lang="en-US" i="0" dirty="0">
                    <a:latin typeface="Cambria Math" panose="02040503050406030204" pitchFamily="18" charset="0"/>
                  </a:rPr>
                  <a:t>2/5= 40%</a:t>
                </a:r>
                <a:r>
                  <a:rPr lang="en-US" dirty="0"/>
                  <a:t> (two or five</a:t>
                </a:r>
                <a:r>
                  <a:rPr lang="en-US" baseline="0" dirty="0"/>
                  <a:t> remaining numbers are odd)</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22</a:t>
            </a:fld>
            <a:endParaRPr lang="en-US"/>
          </a:p>
        </p:txBody>
      </p:sp>
    </p:spTree>
    <p:extLst>
      <p:ext uri="{BB962C8B-B14F-4D97-AF65-F5344CB8AC3E}">
        <p14:creationId xmlns:p14="http://schemas.microsoft.com/office/powerpoint/2010/main" val="303817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Sample Space: </a:t>
                </a:r>
              </a:p>
              <a:p>
                <a:r>
                  <a:rPr lang="en-US" dirty="0"/>
                  <a:t>R1, R2	R2, R1	R3, R1	</a:t>
                </a:r>
                <a:r>
                  <a:rPr lang="en-US" b="1" dirty="0"/>
                  <a:t>G1, R1	G2, R1</a:t>
                </a:r>
              </a:p>
              <a:p>
                <a:r>
                  <a:rPr lang="en-US" dirty="0"/>
                  <a:t>R1, R3	R2, R3	R3, R2	</a:t>
                </a:r>
                <a:r>
                  <a:rPr lang="en-US" b="1" dirty="0"/>
                  <a:t>G1, R2	G2, R2</a:t>
                </a:r>
              </a:p>
              <a:p>
                <a:r>
                  <a:rPr lang="en-US" dirty="0"/>
                  <a:t>R1, G1	R2, G1	R3, G1	</a:t>
                </a:r>
                <a:r>
                  <a:rPr lang="en-US" b="1" dirty="0"/>
                  <a:t>G1, R3	G2, R3</a:t>
                </a:r>
                <a:endParaRPr lang="en-US" b="0" dirty="0"/>
              </a:p>
              <a:p>
                <a:r>
                  <a:rPr lang="en-US" b="0" dirty="0"/>
                  <a:t>R1, G2	R2, G2	R3, G2	</a:t>
                </a:r>
                <a:r>
                  <a:rPr lang="en-US" b="1" dirty="0"/>
                  <a:t>G1, G2	G2, G1</a:t>
                </a:r>
              </a:p>
              <a:p>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𝑅</m:t>
                          </m:r>
                        </m:e>
                        <m:e>
                          <m:r>
                            <a:rPr lang="en-US" i="1" dirty="0" smtClean="0">
                              <a:latin typeface="Cambria Math" panose="02040503050406030204" pitchFamily="18" charset="0"/>
                            </a:rPr>
                            <m:t>𝐺</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6</m:t>
                          </m:r>
                        </m:num>
                        <m:den>
                          <m:r>
                            <a:rPr lang="en-US" b="0" i="1" dirty="0" smtClean="0">
                              <a:latin typeface="Cambria Math" panose="02040503050406030204" pitchFamily="18" charset="0"/>
                            </a:rPr>
                            <m:t>8</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3</m:t>
                          </m:r>
                        </m:num>
                        <m:den>
                          <m:r>
                            <a:rPr lang="en-US" i="1" dirty="0" smtClean="0">
                              <a:latin typeface="Cambria Math" panose="02040503050406030204" pitchFamily="18" charset="0"/>
                            </a:rPr>
                            <m:t>4</m:t>
                          </m:r>
                        </m:den>
                      </m:f>
                      <m:r>
                        <a:rPr lang="en-US" i="1" dirty="0" smtClean="0">
                          <a:latin typeface="Cambria Math" panose="02040503050406030204" pitchFamily="18" charset="0"/>
                        </a:rPr>
                        <m:t>=0.</m:t>
                      </m:r>
                      <m:r>
                        <a:rPr lang="en-US" b="0" i="1" dirty="0" smtClean="0">
                          <a:latin typeface="Cambria Math" panose="02040503050406030204" pitchFamily="18" charset="0"/>
                        </a:rPr>
                        <m:t>7</m:t>
                      </m:r>
                      <m:r>
                        <a:rPr lang="en-US" i="1" dirty="0" smtClean="0">
                          <a:latin typeface="Cambria Math" panose="02040503050406030204" pitchFamily="18" charset="0"/>
                        </a:rPr>
                        <m:t>5</m:t>
                      </m:r>
                    </m:oMath>
                  </m:oMathPara>
                </a14:m>
                <a:endParaRPr lang="en-US" dirty="0"/>
              </a:p>
              <a:p>
                <a:r>
                  <a:rPr lang="en-US" dirty="0"/>
                  <a:t>#1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𝑣𝑒𝑔</m:t>
                        </m:r>
                      </m:num>
                      <m:den>
                        <m:r>
                          <a:rPr lang="en-US" b="0" i="1" smtClean="0">
                            <a:latin typeface="Cambria Math" panose="02040503050406030204" pitchFamily="18" charset="0"/>
                          </a:rPr>
                          <m:t>4 </m:t>
                        </m:r>
                        <m:r>
                          <a:rPr lang="en-US" b="0" i="1" smtClean="0">
                            <a:latin typeface="Cambria Math" panose="02040503050406030204" pitchFamily="18" charset="0"/>
                          </a:rPr>
                          <m:t>𝑜𝑝𝑡𝑖𝑜𝑛𝑠</m:t>
                        </m:r>
                      </m:den>
                    </m:f>
                    <m:r>
                      <a:rPr lang="en-US" b="0" i="1" smtClean="0">
                        <a:latin typeface="Cambria Math" panose="02040503050406030204" pitchFamily="18" charset="0"/>
                      </a:rPr>
                      <m:t>=50%</m:t>
                    </m:r>
                  </m:oMath>
                </a14:m>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Sample Space: </a:t>
                </a:r>
              </a:p>
              <a:p>
                <a:r>
                  <a:rPr lang="en-US" dirty="0"/>
                  <a:t>R1, R2	R2, R1	R3, R1	</a:t>
                </a:r>
                <a:r>
                  <a:rPr lang="en-US" b="1" dirty="0"/>
                  <a:t>G, R1</a:t>
                </a:r>
              </a:p>
              <a:p>
                <a:r>
                  <a:rPr lang="en-US" dirty="0"/>
                  <a:t>R1, R3	R2, R3	R3, R2	</a:t>
                </a:r>
                <a:r>
                  <a:rPr lang="en-US" b="1" dirty="0"/>
                  <a:t>G, R2</a:t>
                </a:r>
              </a:p>
              <a:p>
                <a:r>
                  <a:rPr lang="en-US" dirty="0"/>
                  <a:t>R1, G	R2, G	R3, G	</a:t>
                </a:r>
                <a:r>
                  <a:rPr lang="en-US" b="1" dirty="0"/>
                  <a:t>G, R3</a:t>
                </a:r>
              </a:p>
              <a:p>
                <a:endParaRPr lang="en-US" dirty="0"/>
              </a:p>
              <a:p>
                <a:r>
                  <a:rPr lang="en-US" i="0" dirty="0">
                    <a:latin typeface="Cambria Math" panose="02040503050406030204" pitchFamily="18" charset="0"/>
                  </a:rPr>
                  <a:t>𝑃(𝑅│𝐺)=3/12=1/4=0.25</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24</a:t>
            </a:fld>
            <a:endParaRPr lang="en-US"/>
          </a:p>
        </p:txBody>
      </p:sp>
    </p:spTree>
    <p:extLst>
      <p:ext uri="{BB962C8B-B14F-4D97-AF65-F5344CB8AC3E}">
        <p14:creationId xmlns:p14="http://schemas.microsoft.com/office/powerpoint/2010/main" val="497801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𝑝𝑎𝑠𝑠</m:t>
                          </m:r>
                        </m:e>
                        <m:e>
                          <m:r>
                            <a:rPr lang="en-US" b="0" i="1" smtClean="0">
                              <a:latin typeface="Cambria Math" panose="02040503050406030204" pitchFamily="18" charset="0"/>
                            </a:rPr>
                            <m:t>𝑑𝑒𝑓𝑒𝑐𝑡𝑖𝑣𝑒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5+24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29</m:t>
                          </m:r>
                        </m:den>
                      </m:f>
                    </m:oMath>
                  </m:oMathPara>
                </a14:m>
                <a:endParaRPr lang="en-US" b="0" dirty="0"/>
              </a:p>
              <a:p>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𝑝𝑎𝑠𝑠</m:t>
                          </m:r>
                        </m:e>
                        <m:e>
                          <m:r>
                            <a:rPr lang="en-US" b="0" i="1" smtClean="0">
                              <a:latin typeface="Cambria Math" panose="02040503050406030204" pitchFamily="18" charset="0"/>
                            </a:rPr>
                            <m:t>𝑛𝑜𝑛𝑑𝑒𝑓𝑒𝑐𝑡𝑖𝑣𝑒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208</m:t>
                          </m:r>
                        </m:num>
                        <m:den>
                          <m:r>
                            <a:rPr lang="en-US" b="0" i="1" smtClean="0">
                              <a:latin typeface="Cambria Math" panose="02040503050406030204" pitchFamily="18" charset="0"/>
                            </a:rPr>
                            <m:t>208+9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208</m:t>
                          </m:r>
                        </m:num>
                        <m:den>
                          <m:r>
                            <a:rPr lang="en-US" b="0" i="1" smtClean="0">
                              <a:latin typeface="Cambria Math" panose="02040503050406030204" pitchFamily="18" charset="0"/>
                            </a:rPr>
                            <m:t>217</m:t>
                          </m:r>
                        </m:den>
                      </m:f>
                    </m:oMath>
                  </m:oMathPara>
                </a14:m>
                <a:endParaRPr lang="en-US" b="0" dirty="0"/>
              </a:p>
              <a:p>
                <a:endParaRPr lang="en-US" dirty="0"/>
              </a:p>
              <a:p>
                <a:r>
                  <a:rPr lang="en-US" dirty="0"/>
                  <a:t>#3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𝑝𝑎𝑠𝑠</m:t>
                    </m:r>
                    <m:r>
                      <a:rPr lang="en-US" i="1" dirty="0" smtClean="0">
                        <a:latin typeface="Cambria Math" panose="02040503050406030204" pitchFamily="18" charset="0"/>
                      </a:rPr>
                      <m:t> | </m:t>
                    </m:r>
                    <m:r>
                      <a:rPr lang="en-US" i="1" dirty="0" smtClean="0">
                        <a:latin typeface="Cambria Math" panose="02040503050406030204" pitchFamily="18" charset="0"/>
                      </a:rPr>
                      <m:t>𝑇𝑒𝑠𝑡</m:t>
                    </m:r>
                    <m:r>
                      <a:rPr lang="en-US" i="1" dirty="0" smtClean="0">
                        <a:latin typeface="Cambria Math" panose="02040503050406030204" pitchFamily="18" charset="0"/>
                      </a:rPr>
                      <m:t> </m:t>
                    </m:r>
                    <m:r>
                      <a:rPr lang="en-US" i="1" dirty="0" smtClean="0">
                        <a:latin typeface="Cambria Math" panose="02040503050406030204" pitchFamily="18" charset="0"/>
                      </a:rPr>
                      <m:t>𝐴</m:t>
                    </m:r>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49</m:t>
                        </m:r>
                      </m:num>
                      <m:den>
                        <m:r>
                          <a:rPr lang="en-US" b="0" i="1" dirty="0" smtClean="0">
                            <a:latin typeface="Cambria Math" panose="02040503050406030204" pitchFamily="18" charset="0"/>
                          </a:rPr>
                          <m:t>49+7</m:t>
                        </m:r>
                      </m:den>
                    </m:f>
                    <m:r>
                      <a:rPr lang="en-US" b="0" i="1" dirty="0" smtClean="0">
                        <a:latin typeface="Cambria Math" panose="02040503050406030204" pitchFamily="18" charset="0"/>
                      </a:rPr>
                      <m:t>87.5</m:t>
                    </m:r>
                    <m:r>
                      <a:rPr lang="en-US" b="1"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𝑇𝑒𝑠𝑡</m:t>
                    </m:r>
                    <m:r>
                      <a:rPr lang="en-US" i="1" dirty="0" smtClean="0">
                        <a:latin typeface="Cambria Math" panose="02040503050406030204" pitchFamily="18" charset="0"/>
                      </a:rPr>
                      <m:t> </m:t>
                    </m:r>
                    <m:r>
                      <a:rPr lang="en-US" i="1" dirty="0" smtClean="0">
                        <a:latin typeface="Cambria Math" panose="02040503050406030204" pitchFamily="18" charset="0"/>
                      </a:rPr>
                      <m:t>𝐶</m:t>
                    </m:r>
                    <m:r>
                      <a:rPr lang="en-US" i="1" dirty="0" smtClean="0">
                        <a:latin typeface="Cambria Math" panose="02040503050406030204" pitchFamily="18" charset="0"/>
                      </a:rPr>
                      <m:t> </m:t>
                    </m:r>
                    <m:d>
                      <m:dPr>
                        <m:begChr m:val="|"/>
                        <m:ctrlPr>
                          <a:rPr lang="en-US" i="1" dirty="0" smtClean="0">
                            <a:latin typeface="Cambria Math" panose="02040503050406030204" pitchFamily="18" charset="0"/>
                          </a:rPr>
                        </m:ctrlPr>
                      </m:dPr>
                      <m:e>
                        <m:r>
                          <a:rPr lang="en-US" i="1" dirty="0" smtClean="0">
                            <a:latin typeface="Cambria Math" panose="02040503050406030204" pitchFamily="18" charset="0"/>
                          </a:rPr>
                          <m:t> </m:t>
                        </m:r>
                        <m:r>
                          <a:rPr lang="en-US" i="1" dirty="0" smtClean="0">
                            <a:latin typeface="Cambria Math" panose="02040503050406030204" pitchFamily="18" charset="0"/>
                          </a:rPr>
                          <m:t>𝑓𝑎𝑖𝑙</m:t>
                        </m:r>
                      </m:e>
                    </m:d>
                    <m:r>
                      <a:rPr lang="en-US"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12</m:t>
                        </m:r>
                      </m:num>
                      <m:den>
                        <m:r>
                          <a:rPr lang="en-US" b="0" i="1" dirty="0" smtClean="0">
                            <a:latin typeface="Cambria Math" panose="02040503050406030204" pitchFamily="18" charset="0"/>
                          </a:rPr>
                          <m:t>7+6+12</m:t>
                        </m:r>
                      </m:den>
                    </m:f>
                    <m:r>
                      <a:rPr lang="en-US" b="0" i="1" dirty="0" smtClean="0">
                        <a:latin typeface="Cambria Math" panose="02040503050406030204" pitchFamily="18" charset="0"/>
                      </a:rPr>
                      <m:t>=</m:t>
                    </m:r>
                    <m:r>
                      <a:rPr lang="en-US" i="1" dirty="0" smtClean="0">
                        <a:latin typeface="Cambria Math" panose="02040503050406030204" pitchFamily="18" charset="0"/>
                      </a:rPr>
                      <m:t>48%</m:t>
                    </m:r>
                  </m:oMath>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𝑃(𝑝𝑎𝑠𝑠│𝑑𝑒𝑓𝑒𝑐𝑡𝑖𝑣𝑒)=5/(5+24)=5/29</a:t>
                </a:r>
                <a:endParaRPr lang="en-US" b="0" dirty="0"/>
              </a:p>
              <a:p>
                <a:endParaRPr lang="en-US" b="0" dirty="0"/>
              </a:p>
              <a:p>
                <a:r>
                  <a:rPr lang="en-US" b="0" i="0">
                    <a:latin typeface="Cambria Math" panose="02040503050406030204" pitchFamily="18" charset="0"/>
                  </a:rPr>
                  <a:t>𝑃(𝑝𝑎𝑠𝑠│𝑛𝑜𝑛𝑑𝑒𝑓𝑒𝑐𝑡𝑖𝑣𝑒)=208/(208+9)=208/217</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25</a:t>
            </a:fld>
            <a:endParaRPr lang="en-US"/>
          </a:p>
        </p:txBody>
      </p:sp>
    </p:spTree>
    <p:extLst>
      <p:ext uri="{BB962C8B-B14F-4D97-AF65-F5344CB8AC3E}">
        <p14:creationId xmlns:p14="http://schemas.microsoft.com/office/powerpoint/2010/main" val="369451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𝑝𝑎𝑠𝑠</m:t>
                          </m:r>
                        </m:e>
                        <m:e>
                          <m:r>
                            <a:rPr lang="en-US" b="0" i="1" smtClean="0">
                              <a:latin typeface="Cambria Math" panose="02040503050406030204" pitchFamily="18" charset="0"/>
                            </a:rPr>
                            <m:t>𝑛𝑜𝑛𝑑𝑒𝑓𝑒𝑐𝑡𝑖𝑣𝑒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208</m:t>
                              </m:r>
                            </m:num>
                            <m:den>
                              <m:r>
                                <a:rPr lang="en-US" b="0" i="1" smtClean="0">
                                  <a:latin typeface="Cambria Math" panose="02040503050406030204" pitchFamily="18" charset="0"/>
                                </a:rPr>
                                <m:t>246</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208+9</m:t>
                              </m:r>
                            </m:num>
                            <m:den>
                              <m:r>
                                <a:rPr lang="en-US" b="0" i="1" smtClean="0">
                                  <a:latin typeface="Cambria Math" panose="02040503050406030204" pitchFamily="18" charset="0"/>
                                </a:rPr>
                                <m:t>246</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0.846</m:t>
                          </m:r>
                        </m:num>
                        <m:den>
                          <m:r>
                            <a:rPr lang="en-US" b="0" i="1" smtClean="0">
                              <a:latin typeface="Cambria Math" panose="02040503050406030204" pitchFamily="18" charset="0"/>
                            </a:rPr>
                            <m:t>0.882</m:t>
                          </m:r>
                        </m:den>
                      </m:f>
                      <m:r>
                        <a:rPr lang="en-US" b="0" i="1" smtClean="0">
                          <a:latin typeface="Cambria Math" panose="02040503050406030204" pitchFamily="18" charset="0"/>
                        </a:rPr>
                        <m:t>=0.959</m:t>
                      </m:r>
                    </m:oMath>
                  </m:oMathPara>
                </a14:m>
                <a:endParaRPr lang="en-US" dirty="0"/>
              </a:p>
              <a:p>
                <a:endParaRPr lang="en-US" dirty="0"/>
              </a:p>
              <a:p>
                <a:r>
                  <a:rPr lang="en-US" dirty="0"/>
                  <a:t>#5 </a:t>
                </a:r>
                <a14:m>
                  <m:oMath xmlns:m="http://schemas.openxmlformats.org/officeDocument/2006/math">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𝑝𝑎𝑠𝑠</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𝑇𝑒𝑠𝑡</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𝑝𝑎𝑠𝑠</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𝑇𝑒𝑠𝑡</m:t>
                            </m:r>
                            <m:r>
                              <a:rPr lang="en-US" b="0" i="1" smtClean="0">
                                <a:latin typeface="Cambria Math" panose="02040503050406030204" pitchFamily="18" charset="0"/>
                              </a:rPr>
                              <m:t> </m:t>
                            </m:r>
                            <m:r>
                              <a:rPr lang="en-US" b="0" i="1" smtClean="0">
                                <a:latin typeface="Cambria Math" panose="02040503050406030204" pitchFamily="18" charset="0"/>
                              </a:rPr>
                              <m:t>𝐴</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𝑇𝑒𝑠𝑡</m:t>
                            </m:r>
                            <m:r>
                              <a:rPr lang="en-US" b="0" i="1" smtClean="0">
                                <a:latin typeface="Cambria Math" panose="02040503050406030204" pitchFamily="18" charset="0"/>
                              </a:rPr>
                              <m:t> </m:t>
                            </m:r>
                            <m:r>
                              <a:rPr lang="en-US" b="0" i="1" smtClean="0">
                                <a:latin typeface="Cambria Math" panose="02040503050406030204" pitchFamily="18" charset="0"/>
                              </a:rPr>
                              <m:t>𝐴</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49</m:t>
                            </m:r>
                          </m:num>
                          <m:den>
                            <m:r>
                              <a:rPr lang="en-US" b="0" i="1" smtClean="0">
                                <a:latin typeface="Cambria Math" panose="02040503050406030204" pitchFamily="18" charset="0"/>
                              </a:rPr>
                              <m:t>154</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56</m:t>
                            </m:r>
                          </m:num>
                          <m:den>
                            <m:r>
                              <a:rPr lang="en-US" b="0" i="1" smtClean="0">
                                <a:latin typeface="Cambria Math" panose="02040503050406030204" pitchFamily="18" charset="0"/>
                              </a:rPr>
                              <m:t>154</m:t>
                            </m:r>
                          </m:den>
                        </m:f>
                      </m:den>
                    </m:f>
                    <m:r>
                      <a:rPr lang="en-US" b="0" i="1" smtClean="0">
                        <a:latin typeface="Cambria Math" panose="02040503050406030204" pitchFamily="18" charset="0"/>
                      </a:rPr>
                      <m:t>=87.5%</m:t>
                    </m:r>
                  </m:oMath>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𝑃(𝐵│𝐴)=𝑃(𝐴 𝑎𝑛𝑑 𝐵)/𝑃(𝐴) </a:t>
                </a:r>
                <a:endParaRPr lang="en-US" b="0" dirty="0"/>
              </a:p>
              <a:p>
                <a:r>
                  <a:rPr lang="en-US" b="0" i="0">
                    <a:latin typeface="Cambria Math" panose="02040503050406030204" pitchFamily="18" charset="0"/>
                  </a:rPr>
                  <a:t>𝑃(𝑝𝑎𝑠𝑠│𝑛𝑜𝑛𝑑𝑒𝑓𝑒𝑐𝑡𝑖𝑣𝑒)=(208/246)/((208+9)/246)=0.846/0.882=0.959</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26</a:t>
            </a:fld>
            <a:endParaRPr lang="en-US"/>
          </a:p>
        </p:txBody>
      </p:sp>
    </p:spTree>
    <p:extLst>
      <p:ext uri="{BB962C8B-B14F-4D97-AF65-F5344CB8AC3E}">
        <p14:creationId xmlns:p14="http://schemas.microsoft.com/office/powerpoint/2010/main" val="283317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𝑏𝑒𝑙𝑡</m:t>
                          </m:r>
                        </m:e>
                        <m:e>
                          <m:r>
                            <a:rPr lang="en-US" b="0" i="1" smtClean="0">
                              <a:latin typeface="Cambria Math" panose="02040503050406030204" pitchFamily="18" charset="0"/>
                            </a:rPr>
                            <m:t>𝑝𝑎𝑛𝑡𝑠</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𝑏𝑒𝑙𝑡</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𝑝𝑎𝑛𝑡𝑠</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𝑝𝑎𝑛𝑡𝑠</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0.20</m:t>
                          </m:r>
                        </m:num>
                        <m:den>
                          <m:r>
                            <a:rPr lang="en-US" b="0" i="1" smtClean="0">
                              <a:latin typeface="Cambria Math" panose="02040503050406030204" pitchFamily="18" charset="0"/>
                            </a:rPr>
                            <m:t>0.75</m:t>
                          </m:r>
                        </m:den>
                      </m:f>
                      <m:r>
                        <a:rPr lang="en-US" b="0" i="1" smtClean="0">
                          <a:latin typeface="Cambria Math" panose="02040503050406030204" pitchFamily="18" charset="0"/>
                        </a:rPr>
                        <m:t>=0.267</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𝑝𝑎𝑛𝑡𝑠</m:t>
                          </m:r>
                        </m:e>
                        <m:e>
                          <m:r>
                            <a:rPr lang="en-US" b="0" i="1" smtClean="0">
                              <a:latin typeface="Cambria Math" panose="02040503050406030204" pitchFamily="18" charset="0"/>
                            </a:rPr>
                            <m:t>𝑏𝑒𝑙𝑡</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𝑝𝑎𝑛𝑡𝑠</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𝑏𝑒𝑙𝑡</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𝑏𝑒𝑙𝑡</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0.20</m:t>
                          </m:r>
                        </m:num>
                        <m:den>
                          <m:r>
                            <a:rPr lang="en-US" b="0" i="1" smtClean="0">
                              <a:latin typeface="Cambria Math" panose="02040503050406030204" pitchFamily="18" charset="0"/>
                            </a:rPr>
                            <m:t>0.24</m:t>
                          </m:r>
                        </m:den>
                      </m:f>
                      <m:r>
                        <a:rPr lang="en-US" b="0" i="1" smtClean="0">
                          <a:latin typeface="Cambria Math" panose="02040503050406030204" pitchFamily="18" charset="0"/>
                        </a:rPr>
                        <m:t>=0.833</m:t>
                      </m:r>
                    </m:oMath>
                  </m:oMathPara>
                </a14:m>
                <a:endParaRPr lang="en-US" dirty="0"/>
              </a:p>
              <a:p>
                <a:endParaRPr lang="en-US" dirty="0"/>
              </a:p>
              <a:p>
                <a:r>
                  <a:rPr lang="en-US" dirty="0"/>
                  <a:t>#9 </a:t>
                </a:r>
                <a14:m>
                  <m:oMath xmlns:m="http://schemas.openxmlformats.org/officeDocument/2006/math">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𝐷𝑎𝑛𝑐𝑒</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𝐺𝑎𝑚𝑒</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𝑑𝑎𝑛𝑐𝑒</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𝑔𝑎𝑚𝑒</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𝑔𝑎𝑚𝑒</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0.23</m:t>
                        </m:r>
                      </m:num>
                      <m:den>
                        <m:r>
                          <a:rPr lang="en-US" b="0" i="1" smtClean="0">
                            <a:latin typeface="Cambria Math" panose="02040503050406030204" pitchFamily="18" charset="0"/>
                          </a:rPr>
                          <m:t>0.43</m:t>
                        </m:r>
                      </m:den>
                    </m:f>
                    <m:r>
                      <a:rPr lang="en-US" b="0" i="1" smtClean="0">
                        <a:latin typeface="Cambria Math" panose="02040503050406030204" pitchFamily="18" charset="0"/>
                      </a:rPr>
                      <m:t>=53.5%</m:t>
                    </m:r>
                  </m:oMath>
                </a14:m>
                <a:r>
                  <a:rPr lang="en-US" dirty="0"/>
                  <a:t>; </a:t>
                </a:r>
                <a14:m>
                  <m:oMath xmlns:m="http://schemas.openxmlformats.org/officeDocument/2006/math">
                    <m:r>
                      <a:rPr lang="en-US" b="0" i="1" dirty="0" smtClean="0">
                        <a:latin typeface="Cambria Math" panose="02040503050406030204" pitchFamily="18" charset="0"/>
                      </a:rPr>
                      <m:t>𝑃</m:t>
                    </m:r>
                    <m:d>
                      <m:dPr>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𝐺𝑎𝑚𝑒</m:t>
                        </m:r>
                        <m:r>
                          <a:rPr lang="en-US" b="0" i="1" dirty="0" smtClean="0">
                            <a:latin typeface="Cambria Math" panose="02040503050406030204" pitchFamily="18" charset="0"/>
                          </a:rPr>
                          <m:t> </m:t>
                        </m:r>
                      </m:e>
                    </m:d>
                    <m:r>
                      <a:rPr lang="en-US" b="0" i="1" dirty="0" smtClean="0">
                        <a:latin typeface="Cambria Math" panose="02040503050406030204" pitchFamily="18" charset="0"/>
                      </a:rPr>
                      <m:t> </m:t>
                    </m:r>
                    <m:r>
                      <a:rPr lang="en-US" b="0" i="1" dirty="0" smtClean="0">
                        <a:latin typeface="Cambria Math" panose="02040503050406030204" pitchFamily="18" charset="0"/>
                      </a:rPr>
                      <m:t>𝐷𝑎𝑛𝑐𝑒</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𝑃</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𝑔𝑎𝑚𝑒</m:t>
                            </m:r>
                            <m:r>
                              <a:rPr lang="en-US" b="0" i="1" dirty="0" smtClean="0">
                                <a:latin typeface="Cambria Math" panose="02040503050406030204" pitchFamily="18" charset="0"/>
                              </a:rPr>
                              <m:t> </m:t>
                            </m:r>
                            <m:r>
                              <a:rPr lang="en-US" b="0" i="1" dirty="0" smtClean="0">
                                <a:latin typeface="Cambria Math" panose="02040503050406030204" pitchFamily="18" charset="0"/>
                              </a:rPr>
                              <m:t>𝑎𝑛𝑑</m:t>
                            </m:r>
                            <m:r>
                              <a:rPr lang="en-US" b="0" i="1" dirty="0" smtClean="0">
                                <a:latin typeface="Cambria Math" panose="02040503050406030204" pitchFamily="18" charset="0"/>
                              </a:rPr>
                              <m:t> </m:t>
                            </m:r>
                            <m:r>
                              <a:rPr lang="en-US" b="0" i="1" dirty="0" smtClean="0">
                                <a:latin typeface="Cambria Math" panose="02040503050406030204" pitchFamily="18" charset="0"/>
                              </a:rPr>
                              <m:t>𝑑𝑎𝑛𝑐𝑒</m:t>
                            </m:r>
                          </m:e>
                        </m:d>
                      </m:num>
                      <m:den>
                        <m:r>
                          <a:rPr lang="en-US" b="0" i="1" dirty="0" smtClean="0">
                            <a:latin typeface="Cambria Math" panose="02040503050406030204" pitchFamily="18" charset="0"/>
                          </a:rPr>
                          <m:t>𝑃</m:t>
                        </m:r>
                        <m:d>
                          <m:dPr>
                            <m:ctrlPr>
                              <a:rPr lang="en-US" b="0" i="1" dirty="0" smtClean="0">
                                <a:latin typeface="Cambria Math" panose="02040503050406030204" pitchFamily="18" charset="0"/>
                              </a:rPr>
                            </m:ctrlPr>
                          </m:dPr>
                          <m:e>
                            <m:r>
                              <a:rPr lang="en-US" b="0" i="1" dirty="0" smtClean="0">
                                <a:latin typeface="Cambria Math" panose="02040503050406030204" pitchFamily="18" charset="0"/>
                              </a:rPr>
                              <m:t>𝑑𝑎𝑛𝑐𝑒</m:t>
                            </m:r>
                          </m:e>
                        </m:d>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0.23</m:t>
                        </m:r>
                      </m:num>
                      <m:den>
                        <m:r>
                          <a:rPr lang="en-US" b="0" i="1" dirty="0" smtClean="0">
                            <a:latin typeface="Cambria Math" panose="02040503050406030204" pitchFamily="18" charset="0"/>
                          </a:rPr>
                          <m:t>0.48</m:t>
                        </m:r>
                      </m:den>
                    </m:f>
                    <m:r>
                      <a:rPr lang="en-US" b="0" i="1" dirty="0" smtClean="0">
                        <a:latin typeface="Cambria Math" panose="02040503050406030204" pitchFamily="18" charset="0"/>
                      </a:rPr>
                      <m:t>=47.9%</m:t>
                    </m:r>
                  </m:oMath>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𝑃(𝑏𝑒𝑙𝑡│𝑝𝑎𝑛𝑡𝑠)=𝑃(𝑏𝑒𝑙𝑡 𝑎𝑛𝑑 𝑝𝑎𝑛𝑡𝑠)/𝑃(𝑝𝑎𝑛𝑡𝑠) =0.20/0.75=0.267</a:t>
                </a:r>
                <a:endParaRPr lang="en-US" b="0" dirty="0"/>
              </a:p>
              <a:p>
                <a:r>
                  <a:rPr lang="en-US" b="0" i="0">
                    <a:latin typeface="Cambria Math" panose="02040503050406030204" pitchFamily="18" charset="0"/>
                  </a:rPr>
                  <a:t>𝑃(𝑝𝑎𝑛𝑡𝑠│𝑏𝑒𝑙𝑡)=𝑃(𝑝𝑎𝑛𝑡𝑠 𝑎𝑛𝑑 𝑏𝑒𝑙𝑡)/𝑃(𝑏𝑒𝑙𝑡) =0.20/0.24=0.833</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27</a:t>
            </a:fld>
            <a:endParaRPr lang="en-US"/>
          </a:p>
        </p:txBody>
      </p:sp>
    </p:spTree>
    <p:extLst>
      <p:ext uri="{BB962C8B-B14F-4D97-AF65-F5344CB8AC3E}">
        <p14:creationId xmlns:p14="http://schemas.microsoft.com/office/powerpoint/2010/main" val="33606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Make two-way table with shows the joint and marginal relative frequencies (40 marks)</a:t>
                </a:r>
              </a:p>
              <a:p>
                <a:endParaRPr lang="en-US" dirty="0"/>
              </a:p>
              <a:p>
                <a:r>
                  <a:rPr lang="en-US" dirty="0"/>
                  <a:t> 	Lost	Not Lost	Total</a:t>
                </a:r>
              </a:p>
              <a:p>
                <a:r>
                  <a:rPr lang="en-US" dirty="0"/>
                  <a:t>Flight A	0.250	0.075	0.325</a:t>
                </a:r>
              </a:p>
              <a:p>
                <a:r>
                  <a:rPr lang="en-US" dirty="0"/>
                  <a:t>Flight B	0.225	0.125	0.350</a:t>
                </a:r>
              </a:p>
              <a:p>
                <a:r>
                  <a:rPr lang="en-US" dirty="0"/>
                  <a:t>Flight C	0.300	0.025	0.325</a:t>
                </a:r>
              </a:p>
              <a:p>
                <a:r>
                  <a:rPr lang="en-US" dirty="0"/>
                  <a:t>Total	0.775	0.225	1</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𝑙𝑜𝑠𝑡</m:t>
                          </m:r>
                        </m:e>
                        <m:e>
                          <m:r>
                            <a:rPr lang="en-US" b="0" i="1" smtClean="0">
                              <a:latin typeface="Cambria Math" panose="02040503050406030204" pitchFamily="18" charset="0"/>
                            </a:rPr>
                            <m:t>𝐴</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𝑙𝑜𝑠𝑡</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0.075</m:t>
                          </m:r>
                        </m:num>
                        <m:den>
                          <m:r>
                            <a:rPr lang="en-US" b="0" i="1" smtClean="0">
                              <a:latin typeface="Cambria Math" panose="02040503050406030204" pitchFamily="18" charset="0"/>
                            </a:rPr>
                            <m:t>0.325</m:t>
                          </m:r>
                        </m:den>
                      </m:f>
                      <m:r>
                        <a:rPr lang="en-US" b="0" i="1" smtClean="0">
                          <a:latin typeface="Cambria Math" panose="02040503050406030204" pitchFamily="18" charset="0"/>
                        </a:rPr>
                        <m:t>=0.231</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𝑙𝑜𝑠𝑡</m:t>
                          </m:r>
                        </m:e>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𝑙𝑜𝑠𝑡</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0.125</m:t>
                          </m:r>
                        </m:num>
                        <m:den>
                          <m:r>
                            <a:rPr lang="en-US" b="0" i="1" smtClean="0">
                              <a:latin typeface="Cambria Math" panose="02040503050406030204" pitchFamily="18" charset="0"/>
                            </a:rPr>
                            <m:t>0.350</m:t>
                          </m:r>
                        </m:den>
                      </m:f>
                      <m:r>
                        <a:rPr lang="en-US" b="0" i="1" smtClean="0">
                          <a:latin typeface="Cambria Math" panose="02040503050406030204" pitchFamily="18" charset="0"/>
                        </a:rPr>
                        <m:t>=0.357</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𝑙𝑜𝑠𝑡</m:t>
                          </m:r>
                        </m:e>
                        <m:e>
                          <m:r>
                            <a:rPr lang="en-US" b="0" i="1" smtClean="0">
                              <a:latin typeface="Cambria Math" panose="02040503050406030204" pitchFamily="18" charset="0"/>
                            </a:rPr>
                            <m:t>𝐶</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𝑙𝑜𝑠𝑡</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0.025</m:t>
                          </m:r>
                        </m:num>
                        <m:den>
                          <m:r>
                            <a:rPr lang="en-US" b="0" i="1" smtClean="0">
                              <a:latin typeface="Cambria Math" panose="02040503050406030204" pitchFamily="18" charset="0"/>
                            </a:rPr>
                            <m:t>0.325</m:t>
                          </m:r>
                        </m:den>
                      </m:f>
                      <m:r>
                        <a:rPr lang="en-US" b="0" i="1" smtClean="0">
                          <a:latin typeface="Cambria Math" panose="02040503050406030204" pitchFamily="18" charset="0"/>
                        </a:rPr>
                        <m:t>=0.077</m:t>
                      </m:r>
                    </m:oMath>
                  </m:oMathPara>
                </a14:m>
                <a:endParaRPr lang="en-US" dirty="0"/>
              </a:p>
              <a:p>
                <a:r>
                  <a:rPr lang="en-US" dirty="0"/>
                  <a:t>Flight B has highest probability of not losing luggage.</a:t>
                </a:r>
              </a:p>
              <a:p>
                <a:endParaRPr lang="en-US" dirty="0"/>
              </a:p>
              <a:p>
                <a:r>
                  <a:rPr lang="en-US" dirty="0"/>
                  <a:t>#11 </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𝑙𝑎𝑡𝑒</m:t>
                          </m:r>
                        </m:e>
                        <m:e>
                          <m:r>
                            <a:rPr lang="en-US" b="0" i="1" smtClean="0">
                              <a:latin typeface="Cambria Math" panose="02040503050406030204" pitchFamily="18" charset="0"/>
                            </a:rPr>
                            <m:t>𝐴</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𝑙𝑎𝑡𝑒</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𝐴</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41</m:t>
                              </m:r>
                            </m:den>
                          </m:f>
                        </m:num>
                        <m:den>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41</m:t>
                              </m:r>
                            </m:den>
                          </m:f>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11</m:t>
                          </m:r>
                        </m:den>
                      </m:f>
                      <m:r>
                        <a:rPr lang="en-US" b="0" i="1" smtClean="0">
                          <a:latin typeface="Cambria Math" panose="02040503050406030204" pitchFamily="18" charset="0"/>
                        </a:rPr>
                        <m:t>=36.4%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𝑙𝑎𝑡𝑒</m:t>
                          </m:r>
                        </m:e>
                        <m:e>
                          <m:r>
                            <a:rPr lang="en-US" b="0" i="1" smtClean="0">
                              <a:latin typeface="Cambria Math" panose="02040503050406030204" pitchFamily="18" charset="0"/>
                            </a:rPr>
                            <m:t>𝐵</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𝑙𝑎𝑡𝑒</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𝐵</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14</m:t>
                          </m:r>
                        </m:den>
                      </m:f>
                      <m:r>
                        <a:rPr lang="en-US" b="0" i="1" smtClean="0">
                          <a:latin typeface="Cambria Math" panose="02040503050406030204" pitchFamily="18" charset="0"/>
                        </a:rPr>
                        <m:t>=21.4%</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𝑙𝑎𝑡𝑒</m:t>
                          </m:r>
                        </m:e>
                        <m:e>
                          <m:r>
                            <a:rPr lang="en-US" b="0" i="1" smtClean="0">
                              <a:latin typeface="Cambria Math" panose="02040503050406030204" pitchFamily="18" charset="0"/>
                            </a:rPr>
                            <m:t>𝐶</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𝑙𝑎𝑡𝑒</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𝐶</m:t>
                              </m:r>
                            </m:e>
                          </m:d>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16</m:t>
                          </m:r>
                        </m:den>
                      </m:f>
                      <m:r>
                        <a:rPr lang="en-US" b="0" i="1" smtClean="0">
                          <a:latin typeface="Cambria Math" panose="02040503050406030204" pitchFamily="18" charset="0"/>
                        </a:rPr>
                        <m:t>=25%</m:t>
                      </m:r>
                    </m:oMath>
                  </m:oMathPara>
                </a14:m>
                <a:endParaRPr lang="en-US" b="0" dirty="0"/>
              </a:p>
              <a:p>
                <a:r>
                  <a:rPr lang="en-US" dirty="0"/>
                  <a:t>Choose route B</a:t>
                </a:r>
              </a:p>
            </p:txBody>
          </p:sp>
        </mc:Choice>
        <mc:Fallback xmlns="">
          <p:sp>
            <p:nvSpPr>
              <p:cNvPr id="3" name="Notes Placeholder 2"/>
              <p:cNvSpPr>
                <a:spLocks noGrp="1"/>
              </p:cNvSpPr>
              <p:nvPr>
                <p:ph type="body" idx="1"/>
              </p:nvPr>
            </p:nvSpPr>
            <p:spPr/>
            <p:txBody>
              <a:bodyPr/>
              <a:lstStyle/>
              <a:p>
                <a:r>
                  <a:rPr lang="en-US" dirty="0"/>
                  <a:t>Make two-way table with shows the joint and marginal relative frequencies (40 marks)</a:t>
                </a:r>
              </a:p>
              <a:p>
                <a:endParaRPr lang="en-US" dirty="0"/>
              </a:p>
              <a:p>
                <a:r>
                  <a:rPr lang="en-US" dirty="0"/>
                  <a:t> 	Lost	Not Lost	Total</a:t>
                </a:r>
              </a:p>
              <a:p>
                <a:r>
                  <a:rPr lang="en-US" dirty="0"/>
                  <a:t>Flight A	0.250	0.075	0.325</a:t>
                </a:r>
              </a:p>
              <a:p>
                <a:r>
                  <a:rPr lang="en-US" dirty="0"/>
                  <a:t>Flight B	0.225	0.125	0.350</a:t>
                </a:r>
              </a:p>
              <a:p>
                <a:r>
                  <a:rPr lang="en-US" dirty="0"/>
                  <a:t>Flight C	0.300	0.025	0.325</a:t>
                </a:r>
              </a:p>
              <a:p>
                <a:r>
                  <a:rPr lang="en-US" dirty="0"/>
                  <a:t>Total	0.775	0.225	1</a:t>
                </a:r>
              </a:p>
              <a:p>
                <a:endParaRPr lang="en-US" dirty="0"/>
              </a:p>
              <a:p>
                <a:r>
                  <a:rPr lang="en-US" b="0" i="0">
                    <a:latin typeface="Cambria Math" panose="02040503050406030204" pitchFamily="18" charset="0"/>
                  </a:rPr>
                  <a:t>𝑃(~𝑙𝑜𝑠𝑡│𝐴)=𝑃(𝐴 𝑎𝑛𝑑 ~𝑙𝑜𝑠𝑡)/𝑃(𝐴) =0.075/0.325=0.231</a:t>
                </a:r>
                <a:endParaRPr lang="en-US" b="0" dirty="0"/>
              </a:p>
              <a:p>
                <a:r>
                  <a:rPr lang="en-US" b="0" i="0">
                    <a:latin typeface="Cambria Math" panose="02040503050406030204" pitchFamily="18" charset="0"/>
                  </a:rPr>
                  <a:t>𝑃(~𝑙𝑜𝑠𝑡│𝐵)=𝑃(𝐵 𝑎𝑛𝑑 ~𝑙𝑜𝑠𝑡)/𝑃(𝐵) =0.125/0.350=0.357</a:t>
                </a:r>
                <a:endParaRPr lang="en-US" b="0" dirty="0"/>
              </a:p>
              <a:p>
                <a:r>
                  <a:rPr lang="en-US" b="0" i="0">
                    <a:latin typeface="Cambria Math" panose="02040503050406030204" pitchFamily="18" charset="0"/>
                  </a:rPr>
                  <a:t>𝑃(~𝑙𝑜𝑠𝑡│𝐶)=𝑃(𝐶 𝑎𝑛𝑑 ~𝑙𝑜𝑠𝑡)/𝑃(𝐶) =0.025/0.325=0.077</a:t>
                </a:r>
                <a:endParaRPr lang="en-US" dirty="0"/>
              </a:p>
              <a:p>
                <a:r>
                  <a:rPr lang="en-US" dirty="0"/>
                  <a:t>Flight B has highest probability of not losing luggage.</a:t>
                </a:r>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28</a:t>
            </a:fld>
            <a:endParaRPr lang="en-US"/>
          </a:p>
        </p:txBody>
      </p:sp>
    </p:spTree>
    <p:extLst>
      <p:ext uri="{BB962C8B-B14F-4D97-AF65-F5344CB8AC3E}">
        <p14:creationId xmlns:p14="http://schemas.microsoft.com/office/powerpoint/2010/main" val="989912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because there are 6 choices both times you draw</a:t>
            </a:r>
          </a:p>
        </p:txBody>
      </p:sp>
      <p:sp>
        <p:nvSpPr>
          <p:cNvPr id="4" name="Slide Number Placeholder 3"/>
          <p:cNvSpPr>
            <a:spLocks noGrp="1"/>
          </p:cNvSpPr>
          <p:nvPr>
            <p:ph type="sldNum" sz="quarter" idx="5"/>
          </p:nvPr>
        </p:nvSpPr>
        <p:spPr/>
        <p:txBody>
          <a:bodyPr/>
          <a:lstStyle/>
          <a:p>
            <a:fld id="{340F47D0-D2F9-426E-85B8-997CE2EBEE6B}" type="slidenum">
              <a:rPr lang="en-US" smtClean="0"/>
              <a:t>31</a:t>
            </a:fld>
            <a:endParaRPr lang="en-US"/>
          </a:p>
        </p:txBody>
      </p:sp>
    </p:spTree>
    <p:extLst>
      <p:ext uri="{BB962C8B-B14F-4D97-AF65-F5344CB8AC3E}">
        <p14:creationId xmlns:p14="http://schemas.microsoft.com/office/powerpoint/2010/main" val="2139149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Dependent because there are 6 choices the first time, but only 5 choices the second time. One of the choices has been removed</a:t>
            </a:r>
          </a:p>
          <a:p>
            <a:endParaRPr lang="en-US" dirty="0"/>
          </a:p>
          <a:p>
            <a:r>
              <a:rPr lang="en-US" dirty="0"/>
              <a:t>#1: Independent – The spinner has same probability with each spin</a:t>
            </a:r>
          </a:p>
          <a:p>
            <a:r>
              <a:rPr lang="en-US" dirty="0"/>
              <a:t>#5: Dependent – The number of choices changes after the first draw</a:t>
            </a:r>
          </a:p>
        </p:txBody>
      </p:sp>
      <p:sp>
        <p:nvSpPr>
          <p:cNvPr id="4" name="Slide Number Placeholder 3"/>
          <p:cNvSpPr>
            <a:spLocks noGrp="1"/>
          </p:cNvSpPr>
          <p:nvPr>
            <p:ph type="sldNum" sz="quarter" idx="5"/>
          </p:nvPr>
        </p:nvSpPr>
        <p:spPr/>
        <p:txBody>
          <a:bodyPr/>
          <a:lstStyle/>
          <a:p>
            <a:fld id="{340F47D0-D2F9-426E-85B8-997CE2EBEE6B}" type="slidenum">
              <a:rPr lang="en-US" smtClean="0"/>
              <a:t>32</a:t>
            </a:fld>
            <a:endParaRPr lang="en-US"/>
          </a:p>
        </p:txBody>
      </p:sp>
    </p:spTree>
    <p:extLst>
      <p:ext uri="{BB962C8B-B14F-4D97-AF65-F5344CB8AC3E}">
        <p14:creationId xmlns:p14="http://schemas.microsoft.com/office/powerpoint/2010/main" val="34757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outcomes: 2·2·2·2 = 16</a:t>
            </a:r>
          </a:p>
          <a:p>
            <a:r>
              <a:rPr lang="en-US" dirty="0"/>
              <a:t>Make a tree diagram</a:t>
            </a:r>
          </a:p>
          <a:p>
            <a:r>
              <a:rPr lang="en-US" dirty="0"/>
              <a:t>Coin1: 	     H		T</a:t>
            </a:r>
          </a:p>
          <a:p>
            <a:r>
              <a:rPr lang="en-US" dirty="0"/>
              <a:t>Coin2:         H                  T                   H                  T</a:t>
            </a:r>
          </a:p>
          <a:p>
            <a:r>
              <a:rPr lang="en-US" dirty="0"/>
              <a:t>Coin3:    H        T        H        T        H         T        H        T</a:t>
            </a:r>
          </a:p>
          <a:p>
            <a:r>
              <a:rPr lang="en-US" dirty="0"/>
              <a:t>Coin4: H   T   H   T   H   T   H   T   H   T   H   T   H   T   H   T</a:t>
            </a:r>
          </a:p>
          <a:p>
            <a:endParaRPr lang="en-US" dirty="0"/>
          </a:p>
          <a:p>
            <a:r>
              <a:rPr lang="en-US" dirty="0"/>
              <a:t>HHHH, HHHT, HHTH, HHTT, HTHH, HTHT, HTTH, HTTT, THHH, THHT, THTH, THTT, TTHH, TTHT, TTTH, TTTT</a:t>
            </a:r>
          </a:p>
        </p:txBody>
      </p:sp>
      <p:sp>
        <p:nvSpPr>
          <p:cNvPr id="4" name="Slide Number Placeholder 3"/>
          <p:cNvSpPr>
            <a:spLocks noGrp="1"/>
          </p:cNvSpPr>
          <p:nvPr>
            <p:ph type="sldNum" sz="quarter" idx="5"/>
          </p:nvPr>
        </p:nvSpPr>
        <p:spPr/>
        <p:txBody>
          <a:bodyPr/>
          <a:lstStyle/>
          <a:p>
            <a:fld id="{340F47D0-D2F9-426E-85B8-997CE2EBEE6B}" type="slidenum">
              <a:rPr lang="en-US" smtClean="0"/>
              <a:t>6</a:t>
            </a:fld>
            <a:endParaRPr lang="en-US"/>
          </a:p>
        </p:txBody>
      </p:sp>
    </p:spTree>
    <p:extLst>
      <p:ext uri="{BB962C8B-B14F-4D97-AF65-F5344CB8AC3E}">
        <p14:creationId xmlns:p14="http://schemas.microsoft.com/office/powerpoint/2010/main" val="1873640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 independent;</a:t>
                </a:r>
              </a:p>
              <a:p>
                <a:pPr/>
                <a14:m>
                  <m:oMathPara xmlns:m="http://schemas.openxmlformats.org/officeDocument/2006/math">
                    <m:oMathParaPr>
                      <m:jc m:val="centerGroup"/>
                    </m:oMathParaPr>
                    <m:oMath xmlns:m="http://schemas.openxmlformats.org/officeDocument/2006/math">
                      <m:r>
                        <a:rPr lang="en-US" sz="1200" b="0" i="1" u="none" strike="noStrike" kern="1200" baseline="0" smtClean="0">
                          <a:solidFill>
                            <a:schemeClr val="tx1"/>
                          </a:solidFill>
                          <a:latin typeface="Cambria Math" panose="02040503050406030204" pitchFamily="18" charset="0"/>
                          <a:ea typeface="+mn-ea"/>
                          <a:cs typeface="+mn-cs"/>
                        </a:rPr>
                        <m:t>𝑃</m:t>
                      </m:r>
                      <m:d>
                        <m:dPr>
                          <m:ctrlPr>
                            <a:rPr lang="en-US" sz="1200" b="0" i="1" u="none" strike="noStrike" kern="1200" baseline="0" smtClean="0">
                              <a:solidFill>
                                <a:schemeClr val="tx1"/>
                              </a:solidFill>
                              <a:latin typeface="Cambria Math" panose="02040503050406030204" pitchFamily="18" charset="0"/>
                              <a:ea typeface="+mn-ea"/>
                              <a:cs typeface="+mn-cs"/>
                            </a:rPr>
                          </m:ctrlPr>
                        </m:dPr>
                        <m:e>
                          <m:r>
                            <a:rPr lang="en-US" sz="1200" b="0" i="1" u="none" strike="noStrike" kern="1200" baseline="0" smtClean="0">
                              <a:solidFill>
                                <a:schemeClr val="tx1"/>
                              </a:solidFill>
                              <a:latin typeface="Cambria Math" panose="02040503050406030204" pitchFamily="18" charset="0"/>
                              <a:ea typeface="+mn-ea"/>
                              <a:cs typeface="+mn-cs"/>
                            </a:rPr>
                            <m:t>&lt;10</m:t>
                          </m:r>
                        </m:e>
                      </m:d>
                      <m:r>
                        <a:rPr lang="en-US" sz="1200" b="0" i="1" u="none" strike="noStrike" kern="1200" baseline="0" smtClean="0">
                          <a:solidFill>
                            <a:schemeClr val="tx1"/>
                          </a:solidFill>
                          <a:latin typeface="Cambria Math" panose="02040503050406030204" pitchFamily="18" charset="0"/>
                          <a:ea typeface="+mn-ea"/>
                          <a:cs typeface="+mn-cs"/>
                        </a:rPr>
                        <m:t>=0.27+0.09=0.36</m:t>
                      </m:r>
                    </m:oMath>
                  </m:oMathPara>
                </a14:m>
                <a:endParaRPr lang="en-US" sz="1200" b="0" i="0" u="none" strike="noStrike" kern="1200" baseline="0" dirty="0">
                  <a:solidFill>
                    <a:schemeClr val="tx1"/>
                  </a:solidFill>
                  <a:latin typeface="+mn-lt"/>
                  <a:ea typeface="+mn-ea"/>
                  <a:cs typeface="+mn-cs"/>
                </a:endParaRPr>
              </a:p>
              <a:p>
                <a:pPr/>
                <a14:m>
                  <m:oMathPara xmlns:m="http://schemas.openxmlformats.org/officeDocument/2006/math">
                    <m:oMathParaPr>
                      <m:jc m:val="centerGroup"/>
                    </m:oMathParaPr>
                    <m:oMath xmlns:m="http://schemas.openxmlformats.org/officeDocument/2006/math">
                      <m:r>
                        <a:rPr lang="en-US" sz="1200" b="0" i="1" u="none" strike="noStrike" kern="1200" baseline="0" smtClean="0">
                          <a:solidFill>
                            <a:schemeClr val="tx1"/>
                          </a:solidFill>
                          <a:latin typeface="Cambria Math" panose="02040503050406030204" pitchFamily="18" charset="0"/>
                          <a:ea typeface="+mn-ea"/>
                          <a:cs typeface="+mn-cs"/>
                        </a:rPr>
                        <m:t>𝑃</m:t>
                      </m:r>
                      <m:d>
                        <m:dPr>
                          <m:endChr m:val="|"/>
                          <m:ctrlPr>
                            <a:rPr lang="en-US" sz="1200" b="0" i="1" u="none" strike="noStrike" kern="1200" baseline="0" smtClean="0">
                              <a:solidFill>
                                <a:schemeClr val="tx1"/>
                              </a:solidFill>
                              <a:latin typeface="Cambria Math" panose="02040503050406030204" pitchFamily="18" charset="0"/>
                              <a:ea typeface="+mn-ea"/>
                              <a:cs typeface="+mn-cs"/>
                            </a:rPr>
                          </m:ctrlPr>
                        </m:dPr>
                        <m:e>
                          <m:r>
                            <a:rPr lang="en-US" sz="1200" b="0" i="1" u="none" strike="noStrike" kern="1200" baseline="0" smtClean="0">
                              <a:solidFill>
                                <a:schemeClr val="tx1"/>
                              </a:solidFill>
                              <a:latin typeface="Cambria Math" panose="02040503050406030204" pitchFamily="18" charset="0"/>
                              <a:ea typeface="+mn-ea"/>
                              <a:cs typeface="+mn-cs"/>
                            </a:rPr>
                            <m:t>&lt;10 </m:t>
                          </m:r>
                        </m:e>
                      </m:d>
                      <m:r>
                        <a:rPr lang="en-US" sz="1200" b="0" i="1" u="none" strike="noStrike" kern="1200" baseline="0" smtClean="0">
                          <a:solidFill>
                            <a:schemeClr val="tx1"/>
                          </a:solidFill>
                          <a:latin typeface="Cambria Math" panose="02040503050406030204" pitchFamily="18" charset="0"/>
                          <a:ea typeface="+mn-ea"/>
                          <a:cs typeface="+mn-cs"/>
                        </a:rPr>
                        <m:t> </m:t>
                      </m:r>
                      <m:r>
                        <a:rPr lang="en-US" sz="1200" b="0" i="1" u="none" strike="noStrike" kern="1200" baseline="0" smtClean="0">
                          <a:solidFill>
                            <a:schemeClr val="tx1"/>
                          </a:solidFill>
                          <a:latin typeface="Cambria Math" panose="02040503050406030204" pitchFamily="18" charset="0"/>
                          <a:ea typeface="+mn-ea"/>
                          <a:cs typeface="+mn-cs"/>
                        </a:rPr>
                        <m:t>𝑌𝑒𝑠</m:t>
                      </m:r>
                      <m:r>
                        <a:rPr lang="en-US" sz="1200" b="0" i="1" u="none" strike="noStrike" kern="1200" baseline="0" smtClean="0">
                          <a:solidFill>
                            <a:schemeClr val="tx1"/>
                          </a:solidFill>
                          <a:latin typeface="Cambria Math" panose="02040503050406030204" pitchFamily="18" charset="0"/>
                          <a:ea typeface="+mn-ea"/>
                          <a:cs typeface="+mn-cs"/>
                        </a:rPr>
                        <m:t>)=</m:t>
                      </m:r>
                      <m:f>
                        <m:fPr>
                          <m:ctrlPr>
                            <a:rPr lang="en-US" sz="1200" b="0" i="1" u="none" strike="noStrike" kern="1200" baseline="0" smtClean="0">
                              <a:solidFill>
                                <a:schemeClr val="tx1"/>
                              </a:solidFill>
                              <a:latin typeface="Cambria Math" panose="02040503050406030204" pitchFamily="18" charset="0"/>
                              <a:ea typeface="+mn-ea"/>
                              <a:cs typeface="+mn-cs"/>
                            </a:rPr>
                          </m:ctrlPr>
                        </m:fPr>
                        <m:num>
                          <m:r>
                            <a:rPr lang="en-US" sz="1200" b="0" i="1" u="none" strike="noStrike" kern="1200" baseline="0" smtClean="0">
                              <a:solidFill>
                                <a:schemeClr val="tx1"/>
                              </a:solidFill>
                              <a:latin typeface="Cambria Math" panose="02040503050406030204" pitchFamily="18" charset="0"/>
                              <a:ea typeface="+mn-ea"/>
                              <a:cs typeface="+mn-cs"/>
                            </a:rPr>
                            <m:t>𝑃</m:t>
                          </m:r>
                          <m:d>
                            <m:dPr>
                              <m:ctrlPr>
                                <a:rPr lang="en-US" sz="1200" b="0" i="1" u="none" strike="noStrike" kern="1200" baseline="0" smtClean="0">
                                  <a:solidFill>
                                    <a:schemeClr val="tx1"/>
                                  </a:solidFill>
                                  <a:latin typeface="Cambria Math" panose="02040503050406030204" pitchFamily="18" charset="0"/>
                                  <a:ea typeface="+mn-ea"/>
                                  <a:cs typeface="+mn-cs"/>
                                </a:rPr>
                              </m:ctrlPr>
                            </m:dPr>
                            <m:e>
                              <m:r>
                                <a:rPr lang="en-US" sz="1200" b="0" i="1" u="none" strike="noStrike" kern="1200" baseline="0" smtClean="0">
                                  <a:solidFill>
                                    <a:schemeClr val="tx1"/>
                                  </a:solidFill>
                                  <a:latin typeface="Cambria Math" panose="02040503050406030204" pitchFamily="18" charset="0"/>
                                  <a:ea typeface="+mn-ea"/>
                                  <a:cs typeface="+mn-cs"/>
                                </a:rPr>
                                <m:t>&lt;10 </m:t>
                              </m:r>
                              <m:r>
                                <a:rPr lang="en-US" sz="1200" b="0" i="1" u="none" strike="noStrike" kern="1200" baseline="0" smtClean="0">
                                  <a:solidFill>
                                    <a:schemeClr val="tx1"/>
                                  </a:solidFill>
                                  <a:latin typeface="Cambria Math" panose="02040503050406030204" pitchFamily="18" charset="0"/>
                                  <a:ea typeface="+mn-ea"/>
                                  <a:cs typeface="+mn-cs"/>
                                </a:rPr>
                                <m:t>𝑎𝑛𝑑</m:t>
                              </m:r>
                              <m:r>
                                <a:rPr lang="en-US" sz="1200" b="0" i="1" u="none" strike="noStrike" kern="1200" baseline="0" smtClean="0">
                                  <a:solidFill>
                                    <a:schemeClr val="tx1"/>
                                  </a:solidFill>
                                  <a:latin typeface="Cambria Math" panose="02040503050406030204" pitchFamily="18" charset="0"/>
                                  <a:ea typeface="+mn-ea"/>
                                  <a:cs typeface="+mn-cs"/>
                                </a:rPr>
                                <m:t> </m:t>
                              </m:r>
                              <m:r>
                                <a:rPr lang="en-US" sz="1200" b="0" i="1" u="none" strike="noStrike" kern="1200" baseline="0" smtClean="0">
                                  <a:solidFill>
                                    <a:schemeClr val="tx1"/>
                                  </a:solidFill>
                                  <a:latin typeface="Cambria Math" panose="02040503050406030204" pitchFamily="18" charset="0"/>
                                  <a:ea typeface="+mn-ea"/>
                                  <a:cs typeface="+mn-cs"/>
                                </a:rPr>
                                <m:t>𝑌𝑒𝑠</m:t>
                              </m:r>
                            </m:e>
                          </m:d>
                        </m:num>
                        <m:den>
                          <m:r>
                            <a:rPr lang="en-US" sz="1200" b="0" i="1" u="none" strike="noStrike" kern="1200" baseline="0" smtClean="0">
                              <a:solidFill>
                                <a:schemeClr val="tx1"/>
                              </a:solidFill>
                              <a:latin typeface="Cambria Math" panose="02040503050406030204" pitchFamily="18" charset="0"/>
                              <a:ea typeface="+mn-ea"/>
                              <a:cs typeface="+mn-cs"/>
                            </a:rPr>
                            <m:t>𝑃</m:t>
                          </m:r>
                          <m:d>
                            <m:dPr>
                              <m:ctrlPr>
                                <a:rPr lang="en-US" sz="1200" b="0" i="1" u="none" strike="noStrike" kern="1200" baseline="0" smtClean="0">
                                  <a:solidFill>
                                    <a:schemeClr val="tx1"/>
                                  </a:solidFill>
                                  <a:latin typeface="Cambria Math" panose="02040503050406030204" pitchFamily="18" charset="0"/>
                                  <a:ea typeface="+mn-ea"/>
                                  <a:cs typeface="+mn-cs"/>
                                </a:rPr>
                              </m:ctrlPr>
                            </m:dPr>
                            <m:e>
                              <m:r>
                                <a:rPr lang="en-US" sz="1200" b="0" i="1" u="none" strike="noStrike" kern="1200" baseline="0" smtClean="0">
                                  <a:solidFill>
                                    <a:schemeClr val="tx1"/>
                                  </a:solidFill>
                                  <a:latin typeface="Cambria Math" panose="02040503050406030204" pitchFamily="18" charset="0"/>
                                  <a:ea typeface="+mn-ea"/>
                                  <a:cs typeface="+mn-cs"/>
                                </a:rPr>
                                <m:t>𝑌𝑒𝑠</m:t>
                              </m:r>
                            </m:e>
                          </m:d>
                        </m:den>
                      </m:f>
                      <m:r>
                        <a:rPr lang="en-US" sz="1200" b="0" i="1" u="none" strike="noStrike" kern="1200" baseline="0" smtClean="0">
                          <a:solidFill>
                            <a:schemeClr val="tx1"/>
                          </a:solidFill>
                          <a:latin typeface="Cambria Math" panose="02040503050406030204" pitchFamily="18" charset="0"/>
                          <a:ea typeface="+mn-ea"/>
                          <a:cs typeface="+mn-cs"/>
                        </a:rPr>
                        <m:t>=</m:t>
                      </m:r>
                      <m:f>
                        <m:fPr>
                          <m:ctrlPr>
                            <a:rPr lang="en-US" sz="1200" b="0" i="1" u="none" strike="noStrike" kern="1200" baseline="0" smtClean="0">
                              <a:solidFill>
                                <a:schemeClr val="tx1"/>
                              </a:solidFill>
                              <a:latin typeface="Cambria Math" panose="02040503050406030204" pitchFamily="18" charset="0"/>
                              <a:ea typeface="+mn-ea"/>
                              <a:cs typeface="+mn-cs"/>
                            </a:rPr>
                          </m:ctrlPr>
                        </m:fPr>
                        <m:num>
                          <m:r>
                            <a:rPr lang="en-US" sz="1200" b="0" i="1" u="none" strike="noStrike" kern="1200" baseline="0" smtClean="0">
                              <a:solidFill>
                                <a:schemeClr val="tx1"/>
                              </a:solidFill>
                              <a:latin typeface="Cambria Math" panose="02040503050406030204" pitchFamily="18" charset="0"/>
                              <a:ea typeface="+mn-ea"/>
                              <a:cs typeface="+mn-cs"/>
                            </a:rPr>
                            <m:t>0.27</m:t>
                          </m:r>
                        </m:num>
                        <m:den>
                          <m:r>
                            <a:rPr lang="en-US" sz="1200" b="0" i="1" u="none" strike="noStrike" kern="1200" baseline="0" smtClean="0">
                              <a:solidFill>
                                <a:schemeClr val="tx1"/>
                              </a:solidFill>
                              <a:latin typeface="Cambria Math" panose="02040503050406030204" pitchFamily="18" charset="0"/>
                              <a:ea typeface="+mn-ea"/>
                              <a:cs typeface="+mn-cs"/>
                            </a:rPr>
                            <m:t>0.27+0.06+0.23</m:t>
                          </m:r>
                        </m:den>
                      </m:f>
                      <m:r>
                        <a:rPr lang="en-US" sz="1200" b="0" i="1" u="none" strike="noStrike" kern="1200" baseline="0" smtClean="0">
                          <a:solidFill>
                            <a:schemeClr val="tx1"/>
                          </a:solidFill>
                          <a:latin typeface="Cambria Math" panose="02040503050406030204" pitchFamily="18" charset="0"/>
                          <a:ea typeface="+mn-ea"/>
                          <a:cs typeface="+mn-cs"/>
                        </a:rPr>
                        <m:t>=0.</m:t>
                      </m:r>
                      <m:r>
                        <a:rPr lang="en-US" sz="1200" b="0" i="0" u="none" strike="noStrike" kern="1200" baseline="0" smtClean="0">
                          <a:solidFill>
                            <a:schemeClr val="tx1"/>
                          </a:solidFill>
                          <a:latin typeface="Cambria Math" panose="02040503050406030204" pitchFamily="18" charset="0"/>
                          <a:ea typeface="+mn-ea"/>
                          <a:cs typeface="+mn-cs"/>
                        </a:rPr>
                        <m:t>48</m:t>
                      </m:r>
                    </m:oMath>
                  </m:oMathPara>
                </a14:m>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(less than 10 years old) ≠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(less than 10 years old | yes)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#11: P(Yes) = 0.75; P(Yes | Saratoga) = </a:t>
                </a:r>
                <a14:m>
                  <m:oMath xmlns:m="http://schemas.openxmlformats.org/officeDocument/2006/math">
                    <m:f>
                      <m:fPr>
                        <m:ctrlPr>
                          <a:rPr lang="en-US" sz="1200" b="0" i="1" u="none" strike="noStrike" kern="1200" baseline="0" smtClean="0">
                            <a:solidFill>
                              <a:schemeClr val="tx1"/>
                            </a:solidFill>
                            <a:latin typeface="Cambria Math" panose="02040503050406030204" pitchFamily="18" charset="0"/>
                            <a:ea typeface="+mn-ea"/>
                            <a:cs typeface="+mn-cs"/>
                          </a:rPr>
                        </m:ctrlPr>
                      </m:fPr>
                      <m:num>
                        <m:r>
                          <a:rPr lang="en-US" sz="1200" b="0" i="1" u="none" strike="noStrike" kern="1200" baseline="0" smtClean="0">
                            <a:solidFill>
                              <a:schemeClr val="tx1"/>
                            </a:solidFill>
                            <a:latin typeface="Cambria Math" panose="02040503050406030204" pitchFamily="18" charset="0"/>
                            <a:ea typeface="+mn-ea"/>
                            <a:cs typeface="+mn-cs"/>
                          </a:rPr>
                          <m:t>𝑃</m:t>
                        </m:r>
                        <m:d>
                          <m:dPr>
                            <m:ctrlPr>
                              <a:rPr lang="en-US" sz="1200" b="0" i="1" u="none" strike="noStrike" kern="1200" baseline="0" smtClean="0">
                                <a:solidFill>
                                  <a:schemeClr val="tx1"/>
                                </a:solidFill>
                                <a:latin typeface="Cambria Math" panose="02040503050406030204" pitchFamily="18" charset="0"/>
                                <a:ea typeface="+mn-ea"/>
                                <a:cs typeface="+mn-cs"/>
                              </a:rPr>
                            </m:ctrlPr>
                          </m:dPr>
                          <m:e>
                            <m:r>
                              <a:rPr lang="en-US" sz="1200" b="0" i="1" u="none" strike="noStrike" kern="1200" baseline="0" smtClean="0">
                                <a:solidFill>
                                  <a:schemeClr val="tx1"/>
                                </a:solidFill>
                                <a:latin typeface="Cambria Math" panose="02040503050406030204" pitchFamily="18" charset="0"/>
                                <a:ea typeface="+mn-ea"/>
                                <a:cs typeface="+mn-cs"/>
                              </a:rPr>
                              <m:t>𝑦𝑒𝑠</m:t>
                            </m:r>
                            <m:r>
                              <a:rPr lang="en-US" sz="1200" b="0" i="1" u="none" strike="noStrike" kern="1200" baseline="0" smtClean="0">
                                <a:solidFill>
                                  <a:schemeClr val="tx1"/>
                                </a:solidFill>
                                <a:latin typeface="Cambria Math" panose="02040503050406030204" pitchFamily="18" charset="0"/>
                                <a:ea typeface="+mn-ea"/>
                                <a:cs typeface="+mn-cs"/>
                              </a:rPr>
                              <m:t> </m:t>
                            </m:r>
                            <m:r>
                              <a:rPr lang="en-US" sz="1200" b="0" i="1" u="none" strike="noStrike" kern="1200" baseline="0" smtClean="0">
                                <a:solidFill>
                                  <a:schemeClr val="tx1"/>
                                </a:solidFill>
                                <a:latin typeface="Cambria Math" panose="02040503050406030204" pitchFamily="18" charset="0"/>
                                <a:ea typeface="+mn-ea"/>
                                <a:cs typeface="+mn-cs"/>
                              </a:rPr>
                              <m:t>𝑎𝑛𝑑</m:t>
                            </m:r>
                            <m:r>
                              <a:rPr lang="en-US" sz="1200" b="0" i="1" u="none" strike="noStrike" kern="1200" baseline="0" smtClean="0">
                                <a:solidFill>
                                  <a:schemeClr val="tx1"/>
                                </a:solidFill>
                                <a:latin typeface="Cambria Math" panose="02040503050406030204" pitchFamily="18" charset="0"/>
                                <a:ea typeface="+mn-ea"/>
                                <a:cs typeface="+mn-cs"/>
                              </a:rPr>
                              <m:t> </m:t>
                            </m:r>
                            <m:r>
                              <a:rPr lang="en-US" sz="1200" b="0" i="1" u="none" strike="noStrike" kern="1200" baseline="0" smtClean="0">
                                <a:solidFill>
                                  <a:schemeClr val="tx1"/>
                                </a:solidFill>
                                <a:latin typeface="Cambria Math" panose="02040503050406030204" pitchFamily="18" charset="0"/>
                                <a:ea typeface="+mn-ea"/>
                                <a:cs typeface="+mn-cs"/>
                              </a:rPr>
                              <m:t>𝑆𝑎𝑟𝑎𝑡𝑜𝑔𝑎</m:t>
                            </m:r>
                          </m:e>
                        </m:d>
                      </m:num>
                      <m:den>
                        <m:r>
                          <a:rPr lang="en-US" sz="1200" b="0" i="1" u="none" strike="noStrike" kern="1200" baseline="0" smtClean="0">
                            <a:solidFill>
                              <a:schemeClr val="tx1"/>
                            </a:solidFill>
                            <a:latin typeface="Cambria Math" panose="02040503050406030204" pitchFamily="18" charset="0"/>
                            <a:ea typeface="+mn-ea"/>
                            <a:cs typeface="+mn-cs"/>
                          </a:rPr>
                          <m:t>𝑃</m:t>
                        </m:r>
                        <m:d>
                          <m:dPr>
                            <m:ctrlPr>
                              <a:rPr lang="en-US" sz="1200" b="0" i="1" u="none" strike="noStrike" kern="1200" baseline="0" smtClean="0">
                                <a:solidFill>
                                  <a:schemeClr val="tx1"/>
                                </a:solidFill>
                                <a:latin typeface="Cambria Math" panose="02040503050406030204" pitchFamily="18" charset="0"/>
                                <a:ea typeface="+mn-ea"/>
                                <a:cs typeface="+mn-cs"/>
                              </a:rPr>
                            </m:ctrlPr>
                          </m:dPr>
                          <m:e>
                            <m:r>
                              <a:rPr lang="en-US" sz="1200" b="0" i="1" u="none" strike="noStrike" kern="1200" baseline="0" smtClean="0">
                                <a:solidFill>
                                  <a:schemeClr val="tx1"/>
                                </a:solidFill>
                                <a:latin typeface="Cambria Math" panose="02040503050406030204" pitchFamily="18" charset="0"/>
                                <a:ea typeface="+mn-ea"/>
                                <a:cs typeface="+mn-cs"/>
                              </a:rPr>
                              <m:t>𝑆𝑎𝑟𝑎𝑡𝑜𝑔𝑎</m:t>
                            </m:r>
                          </m:e>
                        </m:d>
                      </m:den>
                    </m:f>
                    <m:r>
                      <a:rPr lang="en-US" sz="1200" b="0" i="1" u="none" strike="noStrike" kern="1200" baseline="0" smtClean="0">
                        <a:solidFill>
                          <a:schemeClr val="tx1"/>
                        </a:solidFill>
                        <a:latin typeface="Cambria Math" panose="02040503050406030204" pitchFamily="18" charset="0"/>
                        <a:ea typeface="+mn-ea"/>
                        <a:cs typeface="+mn-cs"/>
                      </a:rPr>
                      <m:t>=</m:t>
                    </m:r>
                    <m:f>
                      <m:fPr>
                        <m:ctrlPr>
                          <a:rPr lang="en-US" sz="1200" b="0" i="1" u="none" strike="noStrike" kern="1200" baseline="0" smtClean="0">
                            <a:solidFill>
                              <a:schemeClr val="tx1"/>
                            </a:solidFill>
                            <a:latin typeface="Cambria Math" panose="02040503050406030204" pitchFamily="18" charset="0"/>
                            <a:ea typeface="+mn-ea"/>
                            <a:cs typeface="+mn-cs"/>
                          </a:rPr>
                        </m:ctrlPr>
                      </m:fPr>
                      <m:num>
                        <m:r>
                          <a:rPr lang="en-US" sz="1200" b="0" i="1" u="none" strike="noStrike" kern="1200" baseline="0" smtClean="0">
                            <a:solidFill>
                              <a:schemeClr val="tx1"/>
                            </a:solidFill>
                            <a:latin typeface="Cambria Math" panose="02040503050406030204" pitchFamily="18" charset="0"/>
                            <a:ea typeface="+mn-ea"/>
                            <a:cs typeface="+mn-cs"/>
                          </a:rPr>
                          <m:t>0.289</m:t>
                        </m:r>
                      </m:num>
                      <m:den>
                        <m:r>
                          <a:rPr lang="en-US" sz="1200" b="0" i="1" u="none" strike="noStrike" kern="1200" baseline="0" smtClean="0">
                            <a:solidFill>
                              <a:schemeClr val="tx1"/>
                            </a:solidFill>
                            <a:latin typeface="Cambria Math" panose="02040503050406030204" pitchFamily="18" charset="0"/>
                            <a:ea typeface="+mn-ea"/>
                            <a:cs typeface="+mn-cs"/>
                          </a:rPr>
                          <m:t>0.289+0.095</m:t>
                        </m:r>
                      </m:den>
                    </m:f>
                    <m:r>
                      <a:rPr lang="en-US" sz="1200" b="0" i="1" u="none" strike="noStrike" kern="1200" baseline="0" smtClean="0">
                        <a:solidFill>
                          <a:schemeClr val="tx1"/>
                        </a:solidFill>
                        <a:latin typeface="Cambria Math" panose="02040503050406030204" pitchFamily="18" charset="0"/>
                        <a:ea typeface="+mn-ea"/>
                        <a:cs typeface="+mn-cs"/>
                      </a:rPr>
                      <m:t>=0.75</m:t>
                    </m:r>
                  </m:oMath>
                </a14:m>
                <a:endParaRPr lang="en-US" dirty="0"/>
              </a:p>
              <a:p>
                <a:r>
                  <a:rPr lang="en-US" dirty="0"/>
                  <a:t>Independent because </a:t>
                </a:r>
                <a:r>
                  <a:rPr lang="en-US" sz="1200" b="0" i="0" u="none" strike="noStrike" kern="1200" baseline="0" dirty="0">
                    <a:solidFill>
                      <a:schemeClr val="tx1"/>
                    </a:solidFill>
                    <a:latin typeface="+mn-lt"/>
                    <a:ea typeface="+mn-ea"/>
                    <a:cs typeface="+mn-cs"/>
                  </a:rPr>
                  <a:t>P(Yes) = P(Yes | Saratoga) </a:t>
                </a:r>
                <a:endParaRPr lang="en-US" dirty="0"/>
              </a:p>
            </p:txBody>
          </p:sp>
        </mc:Choice>
        <mc:Fallback xmlns="">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 independent;</a:t>
                </a:r>
              </a:p>
              <a:p>
                <a:r>
                  <a:rPr lang="en-US" sz="1200" b="0" i="0" u="none" strike="noStrike" kern="1200" baseline="0">
                    <a:solidFill>
                      <a:schemeClr val="tx1"/>
                    </a:solidFill>
                    <a:latin typeface="Cambria Math" panose="02040503050406030204" pitchFamily="18" charset="0"/>
                    <a:ea typeface="+mn-ea"/>
                    <a:cs typeface="+mn-cs"/>
                  </a:rPr>
                  <a:t>𝑃(&lt;10)=0.27+0.09=0.36</a:t>
                </a:r>
                <a:endParaRPr lang="en-US" sz="1200" b="0" i="0" u="none" strike="noStrike" kern="1200" baseline="0" dirty="0">
                  <a:solidFill>
                    <a:schemeClr val="tx1"/>
                  </a:solidFill>
                  <a:latin typeface="+mn-lt"/>
                  <a:ea typeface="+mn-ea"/>
                  <a:cs typeface="+mn-cs"/>
                </a:endParaRPr>
              </a:p>
              <a:p>
                <a:r>
                  <a:rPr lang="en-US" sz="1200" b="0" i="0" u="none" strike="noStrike" kern="1200" baseline="0">
                    <a:solidFill>
                      <a:schemeClr val="tx1"/>
                    </a:solidFill>
                    <a:latin typeface="Cambria Math" panose="02040503050406030204" pitchFamily="18" charset="0"/>
                    <a:ea typeface="+mn-ea"/>
                    <a:cs typeface="+mn-cs"/>
                  </a:rPr>
                  <a:t>𝑃(&lt;10 ┤|  𝑌𝑒𝑠)=𝑃(&lt;10 𝑎𝑛𝑑 𝑌𝑒𝑠)/𝑃(𝑌𝑒𝑠) =0.27/(0.27+0.06+0.23)=0.48</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(less than 10 years old) ≠ </a:t>
                </a:r>
                <a:r>
                  <a:rPr lang="en-US" sz="1200" b="0" i="1" u="none" strike="noStrike" kern="1200" baseline="0" dirty="0">
                    <a:solidFill>
                      <a:schemeClr val="tx1"/>
                    </a:solidFill>
                    <a:latin typeface="+mn-lt"/>
                    <a:ea typeface="+mn-ea"/>
                    <a:cs typeface="+mn-cs"/>
                  </a:rPr>
                  <a:t>P</a:t>
                </a:r>
                <a:r>
                  <a:rPr lang="en-US" sz="1200" b="0" i="0" u="none" strike="noStrike" kern="1200" baseline="0" dirty="0">
                    <a:solidFill>
                      <a:schemeClr val="tx1"/>
                    </a:solidFill>
                    <a:latin typeface="+mn-lt"/>
                    <a:ea typeface="+mn-ea"/>
                    <a:cs typeface="+mn-cs"/>
                  </a:rPr>
                  <a:t>(less than 10 years old | yes)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#11: P(Yes) = 0.75; P(Yes | Saratoga) = </a:t>
                </a:r>
                <a:r>
                  <a:rPr lang="en-US" sz="1200" b="0" i="0" u="none" strike="noStrike" kern="1200" baseline="0">
                    <a:solidFill>
                      <a:schemeClr val="tx1"/>
                    </a:solidFill>
                    <a:latin typeface="Cambria Math" panose="02040503050406030204" pitchFamily="18" charset="0"/>
                    <a:ea typeface="+mn-ea"/>
                    <a:cs typeface="+mn-cs"/>
                  </a:rPr>
                  <a:t>𝑃(𝑦𝑒𝑠 𝑎𝑛𝑑 𝑆𝑎𝑟𝑎𝑡𝑜𝑔𝑎)/𝑃(𝑆𝑎𝑟𝑎𝑡𝑜𝑔𝑎) =0.289/(0.289+0.095)=0.75</a:t>
                </a:r>
                <a:endParaRPr lang="en-US" dirty="0"/>
              </a:p>
              <a:p>
                <a:r>
                  <a:rPr lang="en-US" dirty="0"/>
                  <a:t>Independent because </a:t>
                </a:r>
                <a:r>
                  <a:rPr lang="en-US" sz="1200" b="0" i="0" u="none" strike="noStrike" kern="1200" baseline="0" dirty="0">
                    <a:solidFill>
                      <a:schemeClr val="tx1"/>
                    </a:solidFill>
                    <a:latin typeface="+mn-lt"/>
                    <a:ea typeface="+mn-ea"/>
                    <a:cs typeface="+mn-cs"/>
                  </a:rPr>
                  <a:t>P(Yes) = P(Yes | Saratoga) </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33</a:t>
            </a:fld>
            <a:endParaRPr lang="en-US"/>
          </a:p>
        </p:txBody>
      </p:sp>
    </p:spTree>
    <p:extLst>
      <p:ext uri="{BB962C8B-B14F-4D97-AF65-F5344CB8AC3E}">
        <p14:creationId xmlns:p14="http://schemas.microsoft.com/office/powerpoint/2010/main" val="2247366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Independent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𝐸𝑣𝑒𝑛</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&lt;3</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𝑒𝑣𝑒𝑛</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&lt;3</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8</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=0.125</m:t>
                      </m:r>
                    </m:oMath>
                  </m:oMathPara>
                </a14:m>
                <a:endParaRPr lang="en-US" dirty="0"/>
              </a:p>
              <a:p>
                <a:endParaRPr lang="en-US" dirty="0"/>
              </a:p>
              <a:p>
                <a:r>
                  <a:rPr lang="en-US" dirty="0"/>
                  <a:t>#13: P(&gt;500 and BR) = P(&gt;500)P(BR)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24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24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36</m:t>
                        </m:r>
                      </m:den>
                    </m:f>
                    <m:r>
                      <a:rPr lang="en-US" b="0" i="1" smtClean="0">
                        <a:latin typeface="Cambria Math" panose="02040503050406030204" pitchFamily="18" charset="0"/>
                      </a:rPr>
                      <m:t>≈0.028=2.8%</m:t>
                    </m:r>
                  </m:oMath>
                </a14:m>
                <a:endParaRPr lang="en-US" dirty="0"/>
              </a:p>
            </p:txBody>
          </p:sp>
        </mc:Choice>
        <mc:Fallback xmlns="">
          <p:sp>
            <p:nvSpPr>
              <p:cNvPr id="3" name="Notes Placeholder 2"/>
              <p:cNvSpPr>
                <a:spLocks noGrp="1"/>
              </p:cNvSpPr>
              <p:nvPr>
                <p:ph type="body" idx="1"/>
              </p:nvPr>
            </p:nvSpPr>
            <p:spPr/>
            <p:txBody>
              <a:bodyPr/>
              <a:lstStyle/>
              <a:p>
                <a:r>
                  <a:rPr lang="en-US" dirty="0"/>
                  <a:t>Independent</a:t>
                </a:r>
              </a:p>
              <a:p>
                <a:r>
                  <a:rPr lang="en-US" b="0" i="0">
                    <a:latin typeface="Cambria Math" panose="02040503050406030204" pitchFamily="18" charset="0"/>
                  </a:rPr>
                  <a:t>𝑃(𝐸𝑣𝑒𝑛 𝑎𝑛𝑑&lt;3)=𝑃(𝑒𝑣𝑒𝑛)·𝑃(&lt;3)</a:t>
                </a:r>
                <a:endParaRPr lang="en-US" b="0" dirty="0"/>
              </a:p>
              <a:p>
                <a:r>
                  <a:rPr lang="en-US" b="0" i="0">
                    <a:latin typeface="Cambria Math" panose="02040503050406030204" pitchFamily="18" charset="0"/>
                  </a:rPr>
                  <a:t>=4/8·2/8</a:t>
                </a:r>
                <a:endParaRPr lang="en-US" b="0" dirty="0"/>
              </a:p>
              <a:p>
                <a:r>
                  <a:rPr lang="en-US" b="0" i="0">
                    <a:latin typeface="Cambria Math" panose="02040503050406030204" pitchFamily="18" charset="0"/>
                  </a:rPr>
                  <a:t>=1/2·1/4</a:t>
                </a:r>
                <a:endParaRPr lang="en-US" b="0" dirty="0"/>
              </a:p>
              <a:p>
                <a:r>
                  <a:rPr lang="en-US" b="0" i="0">
                    <a:latin typeface="Cambria Math" panose="02040503050406030204" pitchFamily="18" charset="0"/>
                  </a:rPr>
                  <a:t>=1/8=0.125</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34</a:t>
            </a:fld>
            <a:endParaRPr lang="en-US"/>
          </a:p>
        </p:txBody>
      </p:sp>
    </p:spTree>
    <p:extLst>
      <p:ext uri="{BB962C8B-B14F-4D97-AF65-F5344CB8AC3E}">
        <p14:creationId xmlns:p14="http://schemas.microsoft.com/office/powerpoint/2010/main" val="332486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Dependent</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𝑊</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𝑊</m:t>
                          </m:r>
                        </m:e>
                        <m:e>
                          <m:r>
                            <a:rPr lang="en-US" b="0" i="1" smtClean="0">
                              <a:latin typeface="Cambria Math" panose="02040503050406030204" pitchFamily="18" charset="0"/>
                            </a:rPr>
                            <m:t>𝑀</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14</m:t>
                          </m:r>
                        </m:den>
                      </m:f>
                      <m:r>
                        <a:rPr lang="en-US" b="0" i="1" smtClean="0">
                          <a:latin typeface="Cambria Math" panose="02040503050406030204" pitchFamily="18" charset="0"/>
                        </a:rPr>
                        <m:t>=0.257</m:t>
                      </m:r>
                    </m:oMath>
                  </m:oMathPara>
                </a14:m>
                <a:endParaRPr lang="en-US" dirty="0"/>
              </a:p>
              <a:p>
                <a:endParaRPr lang="en-US" dirty="0"/>
              </a:p>
              <a:p>
                <a:r>
                  <a:rPr lang="en-US" dirty="0"/>
                  <a:t>#15: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𝑐𝑜𝑛𝑐𝑒𝑟𝑡</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𝑐𝑜𝑛𝑐𝑒𝑟𝑡</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𝑐𝑜𝑛𝑐𝑒𝑟𝑡</m:t>
                        </m:r>
                      </m:e>
                    </m:d>
                    <m:r>
                      <a:rPr lang="en-US" b="0" i="1" smtClean="0">
                        <a:latin typeface="Cambria Math" panose="02040503050406030204" pitchFamily="18" charset="0"/>
                      </a:rPr>
                      <m:t>𝑃</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𝑐𝑜𝑛𝑐𝑒𝑟𝑡</m:t>
                        </m:r>
                        <m:r>
                          <a:rPr lang="en-US" b="0" i="1" smtClean="0">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𝑐𝑜𝑛𝑐𝑒𝑟𝑡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95</m:t>
                        </m:r>
                      </m:den>
                    </m:f>
                    <m:r>
                      <a:rPr lang="en-US" b="0" i="1" smtClean="0">
                        <a:latin typeface="Cambria Math" panose="02040503050406030204" pitchFamily="18" charset="0"/>
                      </a:rPr>
                      <m:t>≈0.147=14.7%</m:t>
                    </m:r>
                  </m:oMath>
                </a14:m>
                <a:endParaRPr lang="en-US" dirty="0"/>
              </a:p>
            </p:txBody>
          </p:sp>
        </mc:Choice>
        <mc:Fallback xmlns="">
          <p:sp>
            <p:nvSpPr>
              <p:cNvPr id="3" name="Notes Placeholder 2"/>
              <p:cNvSpPr>
                <a:spLocks noGrp="1"/>
              </p:cNvSpPr>
              <p:nvPr>
                <p:ph type="body" idx="1"/>
              </p:nvPr>
            </p:nvSpPr>
            <p:spPr/>
            <p:txBody>
              <a:bodyPr/>
              <a:lstStyle/>
              <a:p>
                <a:r>
                  <a:rPr lang="en-US" dirty="0"/>
                  <a:t>Dependent</a:t>
                </a:r>
              </a:p>
              <a:p>
                <a:r>
                  <a:rPr lang="en-US" b="0" i="0">
                    <a:latin typeface="Cambria Math" panose="02040503050406030204" pitchFamily="18" charset="0"/>
                  </a:rPr>
                  <a:t>𝑃(𝑀 𝑎𝑛𝑑 𝑊)=𝑃(𝑀)·𝑃(𝑊│𝑀)</a:t>
                </a:r>
                <a:endParaRPr lang="en-US" b="0" dirty="0"/>
              </a:p>
              <a:p>
                <a:r>
                  <a:rPr lang="en-US" b="0" i="0">
                    <a:latin typeface="Cambria Math" panose="02040503050406030204" pitchFamily="18" charset="0"/>
                  </a:rPr>
                  <a:t>=6/15·9/14=0.257</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35</a:t>
            </a:fld>
            <a:endParaRPr lang="en-US"/>
          </a:p>
        </p:txBody>
      </p:sp>
    </p:spTree>
    <p:extLst>
      <p:ext uri="{BB962C8B-B14F-4D97-AF65-F5344CB8AC3E}">
        <p14:creationId xmlns:p14="http://schemas.microsoft.com/office/powerpoint/2010/main" val="26821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overlap (A and B) is counted twice</a:t>
            </a:r>
            <a:r>
              <a:rPr lang="en-US" baseline="0" dirty="0"/>
              <a:t> (once with A and once with B) so it is subtracted once.</a:t>
            </a:r>
            <a:endParaRPr lang="en-US" dirty="0"/>
          </a:p>
        </p:txBody>
      </p:sp>
      <p:sp>
        <p:nvSpPr>
          <p:cNvPr id="4" name="Slide Number Placeholder 3"/>
          <p:cNvSpPr>
            <a:spLocks noGrp="1"/>
          </p:cNvSpPr>
          <p:nvPr>
            <p:ph type="sldNum" sz="quarter" idx="10"/>
          </p:nvPr>
        </p:nvSpPr>
        <p:spPr/>
        <p:txBody>
          <a:bodyPr/>
          <a:lstStyle/>
          <a:p>
            <a:fld id="{718E974A-F94D-4EA7-9E7D-9297815DA4A2}"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D6 means six-sided-dice</a:t>
                </a:r>
              </a:p>
              <a:p>
                <a:endParaRPr lang="en-US" dirty="0"/>
              </a:p>
              <a:p>
                <a:r>
                  <a:rPr lang="en-US" dirty="0"/>
                  <a:t>P(</a:t>
                </a:r>
                <a:r>
                  <a:rPr lang="en-US" dirty="0" err="1"/>
                  <a:t>mult</a:t>
                </a:r>
                <a:r>
                  <a:rPr lang="en-US" baseline="0" dirty="0"/>
                  <a:t> 3 or 5) = P(</a:t>
                </a:r>
                <a:r>
                  <a:rPr lang="en-US" baseline="0" dirty="0" err="1"/>
                  <a:t>mult</a:t>
                </a:r>
                <a:r>
                  <a:rPr lang="en-US" baseline="0" dirty="0"/>
                  <a:t> 3) + P(</a:t>
                </a:r>
                <a:r>
                  <a:rPr lang="en-US" baseline="0" dirty="0" err="1"/>
                  <a:t>mult</a:t>
                </a:r>
                <a:r>
                  <a:rPr lang="en-US" baseline="0" dirty="0"/>
                  <a:t> 5) – P(</a:t>
                </a:r>
                <a:r>
                  <a:rPr lang="en-US" baseline="0" dirty="0" err="1"/>
                  <a:t>mult</a:t>
                </a:r>
                <a:r>
                  <a:rPr lang="en-US" baseline="0" dirty="0"/>
                  <a:t> 3 and 5)</a:t>
                </a:r>
              </a:p>
              <a:p>
                <a:r>
                  <a:rPr lang="en-US" dirty="0"/>
                  <a:t>P(</a:t>
                </a:r>
                <a:r>
                  <a:rPr lang="en-US" dirty="0" err="1"/>
                  <a:t>mult</a:t>
                </a:r>
                <a:r>
                  <a:rPr lang="en-US" baseline="0" dirty="0"/>
                  <a:t> 3 or 5) = 2/6 + 1/6 – 0 = 3/6 = ½</a:t>
                </a:r>
              </a:p>
              <a:p>
                <a:endParaRPr lang="en-US" baseline="0" dirty="0"/>
              </a:p>
              <a:p>
                <a:r>
                  <a:rPr lang="en-US" dirty="0"/>
                  <a:t>P(</a:t>
                </a:r>
                <a:r>
                  <a:rPr lang="en-US" dirty="0" err="1"/>
                  <a:t>mult</a:t>
                </a:r>
                <a:r>
                  <a:rPr lang="en-US" baseline="0" dirty="0"/>
                  <a:t> 2 or 3) = P(</a:t>
                </a:r>
                <a:r>
                  <a:rPr lang="en-US" baseline="0" dirty="0" err="1"/>
                  <a:t>mult</a:t>
                </a:r>
                <a:r>
                  <a:rPr lang="en-US" baseline="0" dirty="0"/>
                  <a:t> 2) + P(</a:t>
                </a:r>
                <a:r>
                  <a:rPr lang="en-US" baseline="0" dirty="0" err="1"/>
                  <a:t>mult</a:t>
                </a:r>
                <a:r>
                  <a:rPr lang="en-US" baseline="0" dirty="0"/>
                  <a:t> 3) – P(</a:t>
                </a:r>
                <a:r>
                  <a:rPr lang="en-US" baseline="0" dirty="0" err="1"/>
                  <a:t>mult</a:t>
                </a:r>
                <a:r>
                  <a:rPr lang="en-US" baseline="0" dirty="0"/>
                  <a:t> 2 and 3)</a:t>
                </a:r>
              </a:p>
              <a:p>
                <a:r>
                  <a:rPr lang="en-US" dirty="0"/>
                  <a:t>P(</a:t>
                </a:r>
                <a:r>
                  <a:rPr lang="en-US" dirty="0" err="1"/>
                  <a:t>mult</a:t>
                </a:r>
                <a:r>
                  <a:rPr lang="en-US" baseline="0" dirty="0"/>
                  <a:t> 2 or 3) = 3/6 + 2/6 – 1/6 = 4/6 = 2/3</a:t>
                </a:r>
              </a:p>
              <a:p>
                <a:endParaRPr lang="en-US" baseline="0" dirty="0"/>
              </a:p>
              <a:p>
                <a:r>
                  <a:rPr lang="en-US" baseline="0" dirty="0"/>
                  <a:t>#5: </a:t>
                </a:r>
                <a14:m>
                  <m:oMath xmlns:m="http://schemas.openxmlformats.org/officeDocument/2006/math">
                    <m:r>
                      <a:rPr lang="en-US" b="0" i="1" baseline="0" smtClean="0">
                        <a:latin typeface="Cambria Math" panose="02040503050406030204" pitchFamily="18" charset="0"/>
                      </a:rPr>
                      <m:t>𝑃</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𝑅</m:t>
                        </m:r>
                        <m:r>
                          <a:rPr lang="en-US" b="0" i="1" baseline="0" smtClean="0">
                            <a:latin typeface="Cambria Math" panose="02040503050406030204" pitchFamily="18" charset="0"/>
                          </a:rPr>
                          <m:t> </m:t>
                        </m:r>
                        <m:r>
                          <a:rPr lang="en-US" b="0" i="1" baseline="0" smtClean="0">
                            <a:latin typeface="Cambria Math" panose="02040503050406030204" pitchFamily="18" charset="0"/>
                          </a:rPr>
                          <m:t>𝑜𝑟</m:t>
                        </m:r>
                        <m:r>
                          <a:rPr lang="en-US" b="0" i="1" baseline="0" smtClean="0">
                            <a:latin typeface="Cambria Math" panose="02040503050406030204" pitchFamily="18" charset="0"/>
                          </a:rPr>
                          <m:t> </m:t>
                        </m:r>
                        <m:r>
                          <a:rPr lang="en-US" b="0" i="1" baseline="0" smtClean="0">
                            <a:latin typeface="Cambria Math" panose="02040503050406030204" pitchFamily="18" charset="0"/>
                          </a:rPr>
                          <m:t>𝑜𝑑𝑑</m:t>
                        </m:r>
                      </m:e>
                    </m:d>
                    <m:r>
                      <a:rPr lang="en-US" b="0" i="1" baseline="0" smtClean="0">
                        <a:latin typeface="Cambria Math" panose="02040503050406030204" pitchFamily="18" charset="0"/>
                      </a:rPr>
                      <m:t>=</m:t>
                    </m:r>
                    <m:r>
                      <a:rPr lang="en-US" b="0" i="1" baseline="0" smtClean="0">
                        <a:latin typeface="Cambria Math" panose="02040503050406030204" pitchFamily="18" charset="0"/>
                      </a:rPr>
                      <m:t>𝑃</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𝑅</m:t>
                        </m:r>
                      </m:e>
                    </m:d>
                    <m:r>
                      <a:rPr lang="en-US" b="0" i="1" baseline="0" smtClean="0">
                        <a:latin typeface="Cambria Math" panose="02040503050406030204" pitchFamily="18" charset="0"/>
                      </a:rPr>
                      <m:t>+</m:t>
                    </m:r>
                    <m:r>
                      <a:rPr lang="en-US" b="0" i="1" baseline="0" smtClean="0">
                        <a:latin typeface="Cambria Math" panose="02040503050406030204" pitchFamily="18" charset="0"/>
                      </a:rPr>
                      <m:t>𝑃</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𝑜𝑑𝑑</m:t>
                        </m:r>
                      </m:e>
                    </m:d>
                    <m:r>
                      <a:rPr lang="en-US" b="0" i="1" baseline="0" smtClean="0">
                        <a:latin typeface="Cambria Math" panose="02040503050406030204" pitchFamily="18" charset="0"/>
                      </a:rPr>
                      <m:t>−</m:t>
                    </m:r>
                    <m:r>
                      <a:rPr lang="en-US" b="0" i="1" baseline="0" smtClean="0">
                        <a:latin typeface="Cambria Math" panose="02040503050406030204" pitchFamily="18" charset="0"/>
                      </a:rPr>
                      <m:t>𝑃</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𝑅</m:t>
                        </m:r>
                        <m:r>
                          <a:rPr lang="en-US" b="0" i="1" baseline="0" smtClean="0">
                            <a:latin typeface="Cambria Math" panose="02040503050406030204" pitchFamily="18" charset="0"/>
                          </a:rPr>
                          <m:t> </m:t>
                        </m:r>
                        <m:r>
                          <a:rPr lang="en-US" b="0" i="1" baseline="0" smtClean="0">
                            <a:latin typeface="Cambria Math" panose="02040503050406030204" pitchFamily="18" charset="0"/>
                          </a:rPr>
                          <m:t>𝑎𝑛𝑑</m:t>
                        </m:r>
                        <m:r>
                          <a:rPr lang="en-US" b="0" i="1" baseline="0" smtClean="0">
                            <a:latin typeface="Cambria Math" panose="02040503050406030204" pitchFamily="18" charset="0"/>
                          </a:rPr>
                          <m:t> </m:t>
                        </m:r>
                        <m:r>
                          <a:rPr lang="en-US" b="0" i="1" baseline="0" smtClean="0">
                            <a:latin typeface="Cambria Math" panose="02040503050406030204" pitchFamily="18" charset="0"/>
                          </a:rPr>
                          <m:t>𝑜𝑑𝑑</m:t>
                        </m:r>
                      </m:e>
                    </m:d>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4</m:t>
                        </m:r>
                      </m:num>
                      <m:den>
                        <m:r>
                          <a:rPr lang="en-US" b="0" i="1" baseline="0" smtClean="0">
                            <a:latin typeface="Cambria Math" panose="02040503050406030204" pitchFamily="18" charset="0"/>
                          </a:rPr>
                          <m:t>12</m:t>
                        </m:r>
                      </m:den>
                    </m:f>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6</m:t>
                        </m:r>
                      </m:num>
                      <m:den>
                        <m:r>
                          <a:rPr lang="en-US" b="0" i="1" baseline="0" smtClean="0">
                            <a:latin typeface="Cambria Math" panose="02040503050406030204" pitchFamily="18" charset="0"/>
                          </a:rPr>
                          <m:t>12</m:t>
                        </m:r>
                      </m:den>
                    </m:f>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2</m:t>
                        </m:r>
                      </m:num>
                      <m:den>
                        <m:r>
                          <a:rPr lang="en-US" b="0" i="1" baseline="0" smtClean="0">
                            <a:latin typeface="Cambria Math" panose="02040503050406030204" pitchFamily="18" charset="0"/>
                          </a:rPr>
                          <m:t>12</m:t>
                        </m:r>
                      </m:den>
                    </m:f>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8</m:t>
                        </m:r>
                      </m:num>
                      <m:den>
                        <m:r>
                          <a:rPr lang="en-US" b="0" i="1" baseline="0" smtClean="0">
                            <a:latin typeface="Cambria Math" panose="02040503050406030204" pitchFamily="18" charset="0"/>
                          </a:rPr>
                          <m:t>12</m:t>
                        </m:r>
                      </m:den>
                    </m:f>
                    <m:r>
                      <a:rPr lang="en-US" b="0" i="1" baseline="0" smtClean="0">
                        <a:latin typeface="Cambria Math" panose="02040503050406030204" pitchFamily="18" charset="0"/>
                      </a:rPr>
                      <m:t>=</m:t>
                    </m:r>
                    <m:f>
                      <m:fPr>
                        <m:ctrlPr>
                          <a:rPr lang="en-US" b="0" i="1" baseline="0" smtClean="0">
                            <a:latin typeface="Cambria Math" panose="02040503050406030204" pitchFamily="18" charset="0"/>
                          </a:rPr>
                        </m:ctrlPr>
                      </m:fPr>
                      <m:num>
                        <m:r>
                          <a:rPr lang="en-US" b="0" i="1" baseline="0" smtClean="0">
                            <a:latin typeface="Cambria Math" panose="02040503050406030204" pitchFamily="18" charset="0"/>
                          </a:rPr>
                          <m:t>2</m:t>
                        </m:r>
                      </m:num>
                      <m:den>
                        <m:r>
                          <a:rPr lang="en-US" b="0" i="1" baseline="0" smtClean="0">
                            <a:latin typeface="Cambria Math" panose="02040503050406030204" pitchFamily="18" charset="0"/>
                          </a:rPr>
                          <m:t>3</m:t>
                        </m:r>
                      </m:den>
                    </m:f>
                    <m:r>
                      <a:rPr lang="en-US" b="0" i="1" baseline="0" smtClean="0">
                        <a:latin typeface="Cambria Math" panose="02040503050406030204" pitchFamily="18" charset="0"/>
                      </a:rPr>
                      <m:t>≈0.667=66.7%</m:t>
                    </m:r>
                  </m:oMath>
                </a14:m>
                <a:endParaRPr lang="en-US" dirty="0"/>
              </a:p>
              <a:p>
                <a:endParaRPr lang="en-US" dirty="0"/>
              </a:p>
            </p:txBody>
          </p:sp>
        </mc:Choice>
        <mc:Fallback xmlns="">
          <p:sp>
            <p:nvSpPr>
              <p:cNvPr id="3" name="Notes Placeholder 2"/>
              <p:cNvSpPr>
                <a:spLocks noGrp="1"/>
              </p:cNvSpPr>
              <p:nvPr>
                <p:ph type="body" idx="1"/>
              </p:nvPr>
            </p:nvSpPr>
            <p:spPr/>
            <p:txBody>
              <a:bodyPr>
                <a:normAutofit/>
              </a:bodyPr>
              <a:lstStyle/>
              <a:p>
                <a:r>
                  <a:rPr lang="en-US" dirty="0"/>
                  <a:t>D6 means six-sided-dice</a:t>
                </a:r>
              </a:p>
              <a:p>
                <a:endParaRPr lang="en-US" dirty="0"/>
              </a:p>
              <a:p>
                <a:r>
                  <a:rPr lang="en-US" dirty="0"/>
                  <a:t>P(</a:t>
                </a:r>
                <a:r>
                  <a:rPr lang="en-US" dirty="0" err="1"/>
                  <a:t>mult</a:t>
                </a:r>
                <a:r>
                  <a:rPr lang="en-US" baseline="0" dirty="0"/>
                  <a:t> 3 or 5) = P(</a:t>
                </a:r>
                <a:r>
                  <a:rPr lang="en-US" baseline="0" dirty="0" err="1"/>
                  <a:t>mult</a:t>
                </a:r>
                <a:r>
                  <a:rPr lang="en-US" baseline="0" dirty="0"/>
                  <a:t> 3) + P(</a:t>
                </a:r>
                <a:r>
                  <a:rPr lang="en-US" baseline="0" dirty="0" err="1"/>
                  <a:t>mult</a:t>
                </a:r>
                <a:r>
                  <a:rPr lang="en-US" baseline="0" dirty="0"/>
                  <a:t> 5) – P(</a:t>
                </a:r>
                <a:r>
                  <a:rPr lang="en-US" baseline="0" dirty="0" err="1"/>
                  <a:t>mult</a:t>
                </a:r>
                <a:r>
                  <a:rPr lang="en-US" baseline="0" dirty="0"/>
                  <a:t> 3 and 5)</a:t>
                </a:r>
              </a:p>
              <a:p>
                <a:r>
                  <a:rPr lang="en-US" dirty="0"/>
                  <a:t>P(</a:t>
                </a:r>
                <a:r>
                  <a:rPr lang="en-US" dirty="0" err="1"/>
                  <a:t>mult</a:t>
                </a:r>
                <a:r>
                  <a:rPr lang="en-US" baseline="0" dirty="0"/>
                  <a:t> 3 or 5) = 2/6 + 1/6 – 0 = 3/6 = ½</a:t>
                </a:r>
              </a:p>
              <a:p>
                <a:endParaRPr lang="en-US" baseline="0" dirty="0"/>
              </a:p>
              <a:p>
                <a:r>
                  <a:rPr lang="en-US" dirty="0"/>
                  <a:t>P(</a:t>
                </a:r>
                <a:r>
                  <a:rPr lang="en-US" dirty="0" err="1"/>
                  <a:t>mult</a:t>
                </a:r>
                <a:r>
                  <a:rPr lang="en-US" baseline="0" dirty="0"/>
                  <a:t> 2 or 3) = P(</a:t>
                </a:r>
                <a:r>
                  <a:rPr lang="en-US" baseline="0" dirty="0" err="1"/>
                  <a:t>mult</a:t>
                </a:r>
                <a:r>
                  <a:rPr lang="en-US" baseline="0" dirty="0"/>
                  <a:t> 2) + P(</a:t>
                </a:r>
                <a:r>
                  <a:rPr lang="en-US" baseline="0" dirty="0" err="1"/>
                  <a:t>mult</a:t>
                </a:r>
                <a:r>
                  <a:rPr lang="en-US" baseline="0" dirty="0"/>
                  <a:t> 3) – P(</a:t>
                </a:r>
                <a:r>
                  <a:rPr lang="en-US" baseline="0" dirty="0" err="1"/>
                  <a:t>mult</a:t>
                </a:r>
                <a:r>
                  <a:rPr lang="en-US" baseline="0" dirty="0"/>
                  <a:t> 2 and 3)</a:t>
                </a:r>
              </a:p>
              <a:p>
                <a:r>
                  <a:rPr lang="en-US" dirty="0"/>
                  <a:t>P(</a:t>
                </a:r>
                <a:r>
                  <a:rPr lang="en-US" dirty="0" err="1"/>
                  <a:t>mult</a:t>
                </a:r>
                <a:r>
                  <a:rPr lang="en-US" baseline="0" dirty="0"/>
                  <a:t> 2 or 3) = 3/6 + 2/6 – 1/6 = 4/6 = 2/3</a:t>
                </a:r>
              </a:p>
              <a:p>
                <a:endParaRPr lang="en-US" baseline="0" dirty="0"/>
              </a:p>
              <a:p>
                <a:r>
                  <a:rPr lang="en-US" baseline="0" dirty="0"/>
                  <a:t>#5: </a:t>
                </a:r>
                <a:r>
                  <a:rPr lang="en-US" b="0" i="0" baseline="0">
                    <a:latin typeface="Cambria Math" panose="02040503050406030204" pitchFamily="18" charset="0"/>
                  </a:rPr>
                  <a:t>𝑃(𝑅 𝑜𝑟 𝑜𝑑𝑑)=𝑃(𝑅)+𝑃(𝑜𝑑𝑑)−𝑃(𝑅 𝑎𝑛𝑑 𝑜𝑑𝑑)=4/12+6/12−2/12=8/12=2/3≈0.667=66.7%</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×3 </m:t>
                          </m:r>
                          <m:r>
                            <a:rPr lang="en-US" b="0" i="1" smtClean="0">
                              <a:latin typeface="Cambria Math" panose="02040503050406030204" pitchFamily="18" charset="0"/>
                            </a:rPr>
                            <m:t>𝑜𝑟</m:t>
                          </m:r>
                          <m:r>
                            <a:rPr lang="en-US" b="0" i="1" smtClean="0">
                              <a:latin typeface="Cambria Math" panose="02040503050406030204" pitchFamily="18" charset="0"/>
                            </a:rPr>
                            <m:t>×4</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×3 </m:t>
                          </m:r>
                          <m:r>
                            <a:rPr lang="en-US" b="0" i="1" smtClean="0">
                              <a:latin typeface="Cambria Math" panose="02040503050406030204" pitchFamily="18" charset="0"/>
                            </a:rPr>
                            <m:t>𝑎𝑛𝑑</m:t>
                          </m:r>
                          <m:r>
                            <a:rPr lang="en-US" b="0" i="1" smtClean="0">
                              <a:latin typeface="Cambria Math" panose="02040503050406030204" pitchFamily="18" charset="0"/>
                            </a:rPr>
                            <m:t>×4</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20</m:t>
                          </m:r>
                        </m:den>
                      </m:f>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=0.5</m:t>
                      </m:r>
                    </m:oMath>
                  </m:oMathPara>
                </a14:m>
                <a:endParaRPr lang="en-US" dirty="0"/>
              </a:p>
              <a:p>
                <a:endParaRPr lang="en-US" dirty="0"/>
              </a:p>
              <a:p>
                <a:r>
                  <a:rPr lang="en-US" dirty="0"/>
                  <a:t>#13: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34</m:t>
                        </m:r>
                      </m:num>
                      <m:den>
                        <m:r>
                          <a:rPr lang="en-US" b="0" i="1" smtClean="0">
                            <a:latin typeface="Cambria Math" panose="02040503050406030204" pitchFamily="18" charset="0"/>
                          </a:rPr>
                          <m:t>40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num>
                      <m:den>
                        <m:r>
                          <a:rPr lang="en-US" b="0" i="1" smtClean="0">
                            <a:latin typeface="Cambria Math" panose="02040503050406030204" pitchFamily="18" charset="0"/>
                          </a:rPr>
                          <m:t>40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40</m:t>
                        </m:r>
                      </m:den>
                    </m:f>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40</m:t>
                        </m:r>
                      </m:den>
                    </m:f>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𝐼</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𝐷</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𝐼</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=0.1=10%</m:t>
                    </m:r>
                  </m:oMath>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𝑃(×3 𝑜𝑟×4)=𝑃(×3)+𝑃(×4)−𝑃(×3 𝑎𝑛𝑑×4)</a:t>
                </a:r>
                <a:endParaRPr lang="en-US" b="0" dirty="0"/>
              </a:p>
              <a:p>
                <a:r>
                  <a:rPr lang="en-US" b="0" i="0">
                    <a:latin typeface="Cambria Math" panose="02040503050406030204" pitchFamily="18" charset="0"/>
                  </a:rPr>
                  <a:t>=6/20+5/20−1/20</a:t>
                </a:r>
                <a:endParaRPr lang="en-US" b="0" dirty="0"/>
              </a:p>
              <a:p>
                <a:r>
                  <a:rPr lang="en-US" b="0" i="0">
                    <a:latin typeface="Cambria Math" panose="02040503050406030204" pitchFamily="18" charset="0"/>
                  </a:rPr>
                  <a:t>=1/2=0.5</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40</a:t>
            </a:fld>
            <a:endParaRPr lang="en-US"/>
          </a:p>
        </p:txBody>
      </p:sp>
    </p:spTree>
    <p:extLst>
      <p:ext uri="{BB962C8B-B14F-4D97-AF65-F5344CB8AC3E}">
        <p14:creationId xmlns:p14="http://schemas.microsoft.com/office/powerpoint/2010/main" val="4270485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𝑂</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𝑂</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𝑂</m:t>
                          </m:r>
                        </m:e>
                      </m:d>
                    </m:oMath>
                  </m:oMathPara>
                </a14:m>
                <a:endParaRPr lang="en-US" b="0" dirty="0"/>
              </a:p>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42</m:t>
                          </m:r>
                        </m:num>
                        <m:den>
                          <m:r>
                            <a:rPr lang="en-US" b="0" i="1" smtClean="0">
                              <a:latin typeface="Cambria Math" panose="02040503050406030204" pitchFamily="18" charset="0"/>
                            </a:rPr>
                            <m:t>45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40</m:t>
                          </m:r>
                        </m:num>
                        <m:den>
                          <m:r>
                            <a:rPr lang="en-US" b="0" i="1" smtClean="0">
                              <a:latin typeface="Cambria Math" panose="02040503050406030204" pitchFamily="18" charset="0"/>
                            </a:rPr>
                            <m:t>45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m:t>
                          </m:r>
                        </m:num>
                        <m:den>
                          <m:r>
                            <a:rPr lang="en-US" b="0" i="1" smtClean="0">
                              <a:latin typeface="Cambria Math" panose="02040503050406030204" pitchFamily="18" charset="0"/>
                            </a:rPr>
                            <m:t>45</m:t>
                          </m:r>
                        </m:den>
                      </m:f>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𝑂</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𝑂</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28</m:t>
                          </m:r>
                        </m:num>
                        <m:den>
                          <m:r>
                            <a:rPr lang="en-US" b="0" i="1" smtClean="0">
                              <a:latin typeface="Cambria Math" panose="02040503050406030204" pitchFamily="18" charset="0"/>
                            </a:rPr>
                            <m:t>45</m:t>
                          </m:r>
                        </m:den>
                      </m:f>
                      <m:r>
                        <a:rPr lang="en-US" b="0" i="1" smtClean="0">
                          <a:latin typeface="Cambria Math" panose="02040503050406030204" pitchFamily="18" charset="0"/>
                        </a:rPr>
                        <m:t>=0.622</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𝑃(𝐶 𝑜𝑟 𝑂)=𝑃(𝐶)+𝑃(𝑂)−𝑃(𝐶 𝑎𝑛𝑑 𝑂)</a:t>
                </a:r>
                <a:endParaRPr lang="en-US" b="0" dirty="0"/>
              </a:p>
              <a:p>
                <a:r>
                  <a:rPr lang="en-US" b="0" i="0">
                    <a:latin typeface="Cambria Math" panose="02040503050406030204" pitchFamily="18" charset="0"/>
                  </a:rPr>
                  <a:t>42/45=40/45+30/45−𝑃(𝐶 𝑎𝑛𝑑 𝑂)</a:t>
                </a:r>
                <a:endParaRPr lang="en-US" b="0" dirty="0"/>
              </a:p>
              <a:p>
                <a:r>
                  <a:rPr lang="en-US" b="0" i="0">
                    <a:latin typeface="Cambria Math" panose="02040503050406030204" pitchFamily="18" charset="0"/>
                  </a:rPr>
                  <a:t>𝑃(𝐶 𝑎𝑛𝑑 𝑂)=28/45=0.622</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41</a:t>
            </a:fld>
            <a:endParaRPr lang="en-US"/>
          </a:p>
        </p:txBody>
      </p:sp>
    </p:spTree>
    <p:extLst>
      <p:ext uri="{BB962C8B-B14F-4D97-AF65-F5344CB8AC3E}">
        <p14:creationId xmlns:p14="http://schemas.microsoft.com/office/powerpoint/2010/main" val="2704207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Tree diagram</a:t>
                </a:r>
              </a:p>
              <a:p>
                <a:endParaRPr lang="en-US" dirty="0"/>
              </a:p>
              <a:p>
                <a:r>
                  <a:rPr lang="en-US" dirty="0"/>
                  <a:t>                                     people</a:t>
                </a:r>
              </a:p>
              <a:p>
                <a:r>
                  <a:rPr lang="en-US" dirty="0"/>
                  <a:t>                               /                      \</a:t>
                </a:r>
              </a:p>
              <a:p>
                <a:r>
                  <a:rPr lang="en-US" dirty="0"/>
                  <a:t>                  0.109                           0.891</a:t>
                </a:r>
              </a:p>
              <a:p>
                <a:r>
                  <a:rPr lang="en-US" dirty="0"/>
                  <a:t>                with                              without</a:t>
                </a:r>
              </a:p>
              <a:p>
                <a:r>
                  <a:rPr lang="en-US" dirty="0"/>
                  <a:t>       /                \                       /                \</a:t>
                </a:r>
              </a:p>
              <a:p>
                <a:r>
                  <a:rPr lang="en-US" dirty="0"/>
                  <a:t>0.96                    0.04          0.99                 0.01</a:t>
                </a:r>
              </a:p>
              <a:p>
                <a:r>
                  <a:rPr lang="en-US" dirty="0"/>
                  <a:t>Accurate          Not           Accurate          Not</a:t>
                </a:r>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𝑎𝑐𝑐𝑢𝑟𝑎𝑡𝑒</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𝑤𝑖𝑡h</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𝑎𝑐𝑐𝑢𝑟𝑎𝑡𝑒</m:t>
                          </m:r>
                        </m:e>
                      </m: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𝑤𝑖𝑡h𝑜𝑢𝑡</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𝑎𝑐𝑐𝑢𝑟𝑎𝑡𝑒</m:t>
                      </m:r>
                      <m:r>
                        <a:rPr lang="en-US" b="0" i="1" smtClean="0">
                          <a:latin typeface="Cambria Math" panose="02040503050406030204" pitchFamily="18" charset="0"/>
                        </a:rPr>
                        <m:t>))</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𝑤𝑖𝑡h</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𝑎𝑐𝑐𝑢𝑟𝑎𝑡𝑒</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𝑤𝑖𝑡h𝑜𝑢𝑡</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𝑎𝑐𝑐𝑢𝑟𝑎𝑡𝑒</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𝑤𝑖𝑡h</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𝑎𝑐𝑐𝑢𝑟𝑎𝑡𝑒</m:t>
                          </m:r>
                        </m:e>
                        <m:e>
                          <m:r>
                            <a:rPr lang="en-US" b="0" i="1" smtClean="0">
                              <a:latin typeface="Cambria Math" panose="02040503050406030204" pitchFamily="18" charset="0"/>
                            </a:rPr>
                            <m:t>𝑤𝑖𝑡h</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𝑤𝑖𝑡h𝑜𝑢𝑡</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𝑎𝑐𝑐𝑢𝑟𝑎𝑡𝑒</m:t>
                          </m:r>
                        </m:e>
                        <m:e>
                          <m:r>
                            <a:rPr lang="en-US" b="0" i="1" smtClean="0">
                              <a:latin typeface="Cambria Math" panose="02040503050406030204" pitchFamily="18" charset="0"/>
                            </a:rPr>
                            <m:t>𝑤𝑖𝑡h𝑜𝑢𝑡</m:t>
                          </m:r>
                        </m:e>
                      </m:d>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=0.109·0.96+0.891·0.99</m:t>
                      </m:r>
                    </m:oMath>
                  </m:oMathPara>
                </a14:m>
                <a:endParaRPr lang="en-US" b="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=0.987</m:t>
                      </m:r>
                    </m:oMath>
                  </m:oMathPara>
                </a14:m>
                <a:endParaRPr lang="en-US" dirty="0"/>
              </a:p>
              <a:p>
                <a:endParaRPr lang="en-US" dirty="0"/>
              </a:p>
              <a:p>
                <a:r>
                  <a:rPr lang="en-US" dirty="0"/>
                  <a:t>#15: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𝑏𝑢𝑦</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𝑏𝑢𝑦</m:t>
                            </m:r>
                          </m:e>
                        </m:d>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𝑏𝑢𝑦</m:t>
                            </m:r>
                          </m:e>
                        </m:d>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𝑏𝑢𝑦</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𝑏𝑢𝑦</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𝑀</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𝑏𝑢𝑦</m:t>
                        </m:r>
                      </m:e>
                      <m:e>
                        <m:r>
                          <a:rPr lang="en-US" b="0" i="1" smtClean="0">
                            <a:latin typeface="Cambria Math" panose="02040503050406030204" pitchFamily="18" charset="0"/>
                          </a:rPr>
                          <m:t>𝑀</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𝑏𝑢𝑦</m:t>
                        </m:r>
                      </m:e>
                      <m:e>
                        <m:r>
                          <a:rPr lang="en-US" b="0" i="1" smtClean="0">
                            <a:latin typeface="Cambria Math" panose="02040503050406030204" pitchFamily="18" charset="0"/>
                          </a:rPr>
                          <m:t>𝐹</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0.47</m:t>
                        </m:r>
                      </m:e>
                    </m:d>
                    <m:d>
                      <m:dPr>
                        <m:ctrlPr>
                          <a:rPr lang="en-US" b="0" i="1" smtClean="0">
                            <a:latin typeface="Cambria Math" panose="02040503050406030204" pitchFamily="18" charset="0"/>
                          </a:rPr>
                        </m:ctrlPr>
                      </m:dPr>
                      <m:e>
                        <m:r>
                          <a:rPr lang="en-US" b="0" i="1" smtClean="0">
                            <a:latin typeface="Cambria Math" panose="02040503050406030204" pitchFamily="18" charset="0"/>
                          </a:rPr>
                          <m:t>0.40</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0.53</m:t>
                        </m:r>
                      </m:e>
                    </m:d>
                    <m:d>
                      <m:dPr>
                        <m:ctrlPr>
                          <a:rPr lang="en-US" b="0" i="1" smtClean="0">
                            <a:latin typeface="Cambria Math" panose="02040503050406030204" pitchFamily="18" charset="0"/>
                          </a:rPr>
                        </m:ctrlPr>
                      </m:dPr>
                      <m:e>
                        <m:r>
                          <a:rPr lang="en-US" b="0" i="1" smtClean="0">
                            <a:latin typeface="Cambria Math" panose="02040503050406030204" pitchFamily="18" charset="0"/>
                          </a:rPr>
                          <m:t>0.54</m:t>
                        </m:r>
                      </m:e>
                    </m:d>
                    <m:r>
                      <a:rPr lang="en-US" b="0" i="1" smtClean="0">
                        <a:latin typeface="Cambria Math" panose="02040503050406030204" pitchFamily="18" charset="0"/>
                      </a:rPr>
                      <m:t>=0.4742=47.42%</m:t>
                    </m:r>
                  </m:oMath>
                </a14:m>
                <a:endParaRPr lang="en-US" dirty="0"/>
              </a:p>
              <a:p>
                <a:endParaRPr lang="en-US" dirty="0"/>
              </a:p>
            </p:txBody>
          </p:sp>
        </mc:Choice>
        <mc:Fallback xmlns="">
          <p:sp>
            <p:nvSpPr>
              <p:cNvPr id="3" name="Notes Placeholder 2"/>
              <p:cNvSpPr>
                <a:spLocks noGrp="1"/>
              </p:cNvSpPr>
              <p:nvPr>
                <p:ph type="body" idx="1"/>
              </p:nvPr>
            </p:nvSpPr>
            <p:spPr/>
            <p:txBody>
              <a:bodyPr/>
              <a:lstStyle/>
              <a:p>
                <a:r>
                  <a:rPr lang="en-US" dirty="0"/>
                  <a:t>Tree diagram</a:t>
                </a:r>
              </a:p>
              <a:p>
                <a:endParaRPr lang="en-US" dirty="0"/>
              </a:p>
              <a:p>
                <a:r>
                  <a:rPr lang="en-US" dirty="0"/>
                  <a:t>                                     people</a:t>
                </a:r>
              </a:p>
              <a:p>
                <a:r>
                  <a:rPr lang="en-US" dirty="0"/>
                  <a:t>                               /                      \</a:t>
                </a:r>
              </a:p>
              <a:p>
                <a:r>
                  <a:rPr lang="en-US" dirty="0"/>
                  <a:t>                  0.109                           0.891</a:t>
                </a:r>
              </a:p>
              <a:p>
                <a:r>
                  <a:rPr lang="en-US" dirty="0"/>
                  <a:t>                with                              without</a:t>
                </a:r>
              </a:p>
              <a:p>
                <a:r>
                  <a:rPr lang="en-US" dirty="0"/>
                  <a:t>       /                \                       /                \</a:t>
                </a:r>
              </a:p>
              <a:p>
                <a:r>
                  <a:rPr lang="en-US" dirty="0"/>
                  <a:t>0.96                    0.04          0.99                 0.01</a:t>
                </a:r>
              </a:p>
              <a:p>
                <a:r>
                  <a:rPr lang="en-US" dirty="0"/>
                  <a:t>Accurate          Not           Accurate          Not</a:t>
                </a:r>
              </a:p>
              <a:p>
                <a:endParaRPr lang="en-US" dirty="0"/>
              </a:p>
              <a:p>
                <a:r>
                  <a:rPr lang="en-US" b="0" i="0">
                    <a:latin typeface="Cambria Math" panose="02040503050406030204" pitchFamily="18" charset="0"/>
                  </a:rPr>
                  <a:t>𝑃(𝑎𝑐𝑐𝑢𝑟𝑎𝑡𝑒)=𝑃((𝑤𝑖𝑡ℎ 𝑎𝑛𝑑 𝑎𝑐𝑐𝑢𝑟𝑎𝑡𝑒)  𝑜𝑟 (𝑤𝑖𝑡ℎ𝑜𝑢𝑡 𝑎𝑛𝑑 𝑎𝑐𝑐𝑢𝑟𝑎𝑡𝑒))</a:t>
                </a:r>
                <a:endParaRPr lang="en-US" b="0" dirty="0"/>
              </a:p>
              <a:p>
                <a:r>
                  <a:rPr lang="en-US" b="0" i="0">
                    <a:latin typeface="Cambria Math" panose="02040503050406030204" pitchFamily="18" charset="0"/>
                  </a:rPr>
                  <a:t>=𝑃(𝑤𝑖𝑡ℎ 𝑎𝑛𝑑 𝑎𝑐𝑐𝑢𝑟𝑎𝑡𝑒)+𝑃(𝑤𝑖𝑡ℎ𝑜𝑢𝑡 𝑎𝑛𝑑 𝑎𝑐𝑐𝑢𝑟𝑎𝑡𝑒)</a:t>
                </a:r>
                <a:endParaRPr lang="en-US" b="0" dirty="0"/>
              </a:p>
              <a:p>
                <a:r>
                  <a:rPr lang="en-US" b="0" i="0">
                    <a:latin typeface="Cambria Math" panose="02040503050406030204" pitchFamily="18" charset="0"/>
                  </a:rPr>
                  <a:t>=𝑃(𝑤𝑖𝑡ℎ)𝑃(𝑎𝑐𝑐𝑢𝑟𝑎𝑡𝑒│𝑤𝑖𝑡ℎ)+𝑃(𝑤𝑖𝑡ℎ𝑜𝑢𝑡)𝑃(𝑎𝑐𝑐𝑢𝑟𝑎𝑡𝑒│𝑤𝑖𝑡ℎ𝑜𝑢𝑡)</a:t>
                </a:r>
                <a:endParaRPr lang="en-US" b="0" dirty="0"/>
              </a:p>
              <a:p>
                <a:r>
                  <a:rPr lang="en-US" b="0" i="0">
                    <a:latin typeface="Cambria Math" panose="02040503050406030204" pitchFamily="18" charset="0"/>
                  </a:rPr>
                  <a:t>=0.109·0.96+0.891·0.99</a:t>
                </a:r>
                <a:endParaRPr lang="en-US" b="0" dirty="0"/>
              </a:p>
              <a:p>
                <a:r>
                  <a:rPr lang="en-US" b="0" i="0">
                    <a:latin typeface="Cambria Math" panose="02040503050406030204" pitchFamily="18" charset="0"/>
                  </a:rPr>
                  <a:t>=0.987</a:t>
                </a:r>
                <a:endParaRPr lang="en-US" dirty="0"/>
              </a:p>
              <a:p>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42</a:t>
            </a:fld>
            <a:endParaRPr lang="en-US"/>
          </a:p>
        </p:txBody>
      </p:sp>
    </p:spTree>
    <p:extLst>
      <p:ext uri="{BB962C8B-B14F-4D97-AF65-F5344CB8AC3E}">
        <p14:creationId xmlns:p14="http://schemas.microsoft.com/office/powerpoint/2010/main" val="1595405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eriod"/>
            </a:pPr>
            <a:r>
              <a:rPr lang="en-US" b="0" dirty="0"/>
              <a:t>Race 1: 2 orders; Race 2: 6 orders; Race 3: 24 orders</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b="0" dirty="0"/>
              <a:t>Race 1: 2 orders; Race 2: 6 orders; Race 3: 12 orders</a:t>
            </a:r>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US" b="0" dirty="0"/>
              <a:t>Race 1: 1 pair; Race 2: 3 pairs; Race 3: 6 pairs</a:t>
            </a:r>
          </a:p>
          <a:p>
            <a:pPr marL="228600" indent="-228600">
              <a:buAutoNum type="alphaLcPeriod"/>
            </a:pPr>
            <a:r>
              <a:rPr lang="en-US" b="0" dirty="0"/>
              <a:t>Parts a and b have order, part c does not have order</a:t>
            </a:r>
          </a:p>
        </p:txBody>
      </p:sp>
      <p:sp>
        <p:nvSpPr>
          <p:cNvPr id="4" name="Slide Number Placeholder 3"/>
          <p:cNvSpPr>
            <a:spLocks noGrp="1"/>
          </p:cNvSpPr>
          <p:nvPr>
            <p:ph type="sldNum" sz="quarter" idx="5"/>
          </p:nvPr>
        </p:nvSpPr>
        <p:spPr/>
        <p:txBody>
          <a:bodyPr/>
          <a:lstStyle/>
          <a:p>
            <a:fld id="{340F47D0-D2F9-426E-85B8-997CE2EBEE6B}" type="slidenum">
              <a:rPr lang="en-US" smtClean="0"/>
              <a:t>44</a:t>
            </a:fld>
            <a:endParaRPr lang="en-US"/>
          </a:p>
        </p:txBody>
      </p:sp>
    </p:spTree>
    <p:extLst>
      <p:ext uri="{BB962C8B-B14F-4D97-AF65-F5344CB8AC3E}">
        <p14:creationId xmlns:p14="http://schemas.microsoft.com/office/powerpoint/2010/main" val="33815112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2EAE3-EF53-46D2-AE9F-21F3DD8F25C9}" type="slidenum">
              <a:rPr lang="en-US" smtClean="0"/>
              <a:t>45</a:t>
            </a:fld>
            <a:endParaRPr lang="en-US"/>
          </a:p>
        </p:txBody>
      </p:sp>
    </p:spTree>
    <p:extLst>
      <p:ext uri="{BB962C8B-B14F-4D97-AF65-F5344CB8AC3E}">
        <p14:creationId xmlns:p14="http://schemas.microsoft.com/office/powerpoint/2010/main" val="44752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outcomes: 2·3 = 6</a:t>
            </a:r>
          </a:p>
          <a:p>
            <a:r>
              <a:rPr lang="en-US" dirty="0"/>
              <a:t>Make a tree diagram</a:t>
            </a:r>
          </a:p>
          <a:p>
            <a:r>
              <a:rPr lang="en-US" dirty="0"/>
              <a:t>Coin: 	     H		T</a:t>
            </a:r>
          </a:p>
          <a:p>
            <a:r>
              <a:rPr lang="en-US" dirty="0"/>
              <a:t>Marble:         P      </a:t>
            </a:r>
            <a:r>
              <a:rPr lang="en-US" dirty="0" err="1"/>
              <a:t>P</a:t>
            </a:r>
            <a:r>
              <a:rPr lang="en-US" dirty="0"/>
              <a:t>      W                     P        </a:t>
            </a:r>
            <a:r>
              <a:rPr lang="en-US" dirty="0" err="1"/>
              <a:t>P</a:t>
            </a:r>
            <a:r>
              <a:rPr lang="en-US" dirty="0"/>
              <a:t>       W</a:t>
            </a:r>
          </a:p>
          <a:p>
            <a:endParaRPr lang="en-US" dirty="0"/>
          </a:p>
          <a:p>
            <a:r>
              <a:rPr lang="en-US" dirty="0"/>
              <a:t>HP, HP, HW, TP, TP, TW</a:t>
            </a:r>
          </a:p>
        </p:txBody>
      </p:sp>
      <p:sp>
        <p:nvSpPr>
          <p:cNvPr id="4" name="Slide Number Placeholder 3"/>
          <p:cNvSpPr>
            <a:spLocks noGrp="1"/>
          </p:cNvSpPr>
          <p:nvPr>
            <p:ph type="sldNum" sz="quarter" idx="5"/>
          </p:nvPr>
        </p:nvSpPr>
        <p:spPr/>
        <p:txBody>
          <a:bodyPr/>
          <a:lstStyle/>
          <a:p>
            <a:fld id="{340F47D0-D2F9-426E-85B8-997CE2EBEE6B}" type="slidenum">
              <a:rPr lang="en-US" smtClean="0"/>
              <a:t>7</a:t>
            </a:fld>
            <a:endParaRPr lang="en-US"/>
          </a:p>
        </p:txBody>
      </p:sp>
    </p:spTree>
    <p:extLst>
      <p:ext uri="{BB962C8B-B14F-4D97-AF65-F5344CB8AC3E}">
        <p14:creationId xmlns:p14="http://schemas.microsoft.com/office/powerpoint/2010/main" val="2403133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1" dirty="0">
                    <a:latin typeface="Cambria Math" panose="02040503050406030204" pitchFamily="18" charset="0"/>
                  </a:rPr>
                  <a:t>Use the calculator</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5</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2</m:t>
                          </m:r>
                        </m:sub>
                      </m:sSub>
                      <m:r>
                        <a:rPr lang="en-US" b="0" i="1" smtClean="0">
                          <a:latin typeface="Cambria Math" panose="02040503050406030204" pitchFamily="18" charset="0"/>
                        </a:rPr>
                        <m:t>=20</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9</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1</m:t>
                          </m:r>
                        </m:sub>
                      </m:sSub>
                      <m:r>
                        <a:rPr lang="en-US" b="0" i="1" smtClean="0">
                          <a:latin typeface="Cambria Math" panose="02040503050406030204" pitchFamily="18" charset="0"/>
                        </a:rPr>
                        <m:t>=9</m:t>
                      </m:r>
                    </m:oMath>
                  </m:oMathPara>
                </a14:m>
                <a:endParaRPr lang="en-US" dirty="0"/>
              </a:p>
            </p:txBody>
          </p:sp>
        </mc:Choice>
        <mc:Fallback xmlns="">
          <p:sp>
            <p:nvSpPr>
              <p:cNvPr id="3" name="Notes Placeholder 2"/>
              <p:cNvSpPr>
                <a:spLocks noGrp="1"/>
              </p:cNvSpPr>
              <p:nvPr>
                <p:ph type="body" idx="1"/>
              </p:nvPr>
            </p:nvSpPr>
            <p:spPr/>
            <p:txBody>
              <a:bodyPr/>
              <a:lstStyle/>
              <a:p>
                <a:r>
                  <a:rPr lang="en-US" b="0" i="1" dirty="0">
                    <a:latin typeface="Cambria Math" panose="02040503050406030204" pitchFamily="18" charset="0"/>
                  </a:rPr>
                  <a:t>Use the calculator</a:t>
                </a:r>
              </a:p>
              <a:p>
                <a:r>
                  <a:rPr lang="en-US" b="0" i="0">
                    <a:latin typeface="Cambria Math" panose="02040503050406030204" pitchFamily="18" charset="0"/>
                  </a:rPr>
                  <a:t>〖(_5^)𝑃〗_2=20</a:t>
                </a:r>
                <a:endParaRPr lang="en-US" b="0" dirty="0"/>
              </a:p>
              <a:p>
                <a:endParaRPr lang="en-US" dirty="0"/>
              </a:p>
              <a:p>
                <a:r>
                  <a:rPr lang="en-US" b="0" i="0">
                    <a:latin typeface="Cambria Math" panose="02040503050406030204" pitchFamily="18" charset="0"/>
                  </a:rPr>
                  <a:t>〖(_9^)𝑃〗_1=9</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46</a:t>
            </a:fld>
            <a:endParaRPr lang="en-US"/>
          </a:p>
        </p:txBody>
      </p:sp>
    </p:spTree>
    <p:extLst>
      <p:ext uri="{BB962C8B-B14F-4D97-AF65-F5344CB8AC3E}">
        <p14:creationId xmlns:p14="http://schemas.microsoft.com/office/powerpoint/2010/main" val="2516308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Order = permutation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7</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7</m:t>
                          </m:r>
                        </m:sub>
                      </m:sSub>
                      <m:r>
                        <a:rPr lang="en-US" b="0" i="1" smtClean="0">
                          <a:latin typeface="Cambria Math" panose="02040503050406030204" pitchFamily="18" charset="0"/>
                        </a:rPr>
                        <m:t>=5040</m:t>
                      </m:r>
                    </m:oMath>
                  </m:oMathPara>
                </a14:m>
                <a:endParaRPr lang="en-US" b="0" dirty="0"/>
              </a:p>
              <a:p>
                <a:endParaRPr lang="en-US"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7</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3</m:t>
                          </m:r>
                        </m:sub>
                      </m:sSub>
                      <m:r>
                        <a:rPr lang="en-US" b="0" i="1" smtClean="0">
                          <a:latin typeface="Cambria Math" panose="02040503050406030204" pitchFamily="18" charset="0"/>
                        </a:rPr>
                        <m:t>=210</m:t>
                      </m:r>
                    </m:oMath>
                  </m:oMathPara>
                </a14:m>
                <a:endParaRPr lang="en-US" b="0" dirty="0"/>
              </a:p>
              <a:p>
                <a:r>
                  <a:rPr lang="en-US" dirty="0"/>
                  <a:t>#3</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4</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4</m:t>
                          </m:r>
                        </m:sub>
                      </m:sSub>
                      <m:r>
                        <a:rPr lang="en-US" b="0" i="1" smtClean="0">
                          <a:latin typeface="Cambria Math" panose="02040503050406030204" pitchFamily="18" charset="0"/>
                        </a:rPr>
                        <m:t>=24</m:t>
                      </m:r>
                    </m:oMath>
                  </m:oMathPara>
                </a14:m>
                <a:endParaRPr lang="en-US" b="0" dirty="0"/>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4</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2</m:t>
                          </m:r>
                        </m:sub>
                      </m:sSub>
                      <m:r>
                        <a:rPr lang="en-US" b="0" i="1" smtClean="0">
                          <a:latin typeface="Cambria Math" panose="02040503050406030204" pitchFamily="18" charset="0"/>
                        </a:rPr>
                        <m:t>=12</m:t>
                      </m:r>
                    </m:oMath>
                  </m:oMathPara>
                </a14:m>
                <a:endParaRPr lang="en-US" dirty="0"/>
              </a:p>
            </p:txBody>
          </p:sp>
        </mc:Choice>
        <mc:Fallback xmlns="">
          <p:sp>
            <p:nvSpPr>
              <p:cNvPr id="3" name="Notes Placeholder 2"/>
              <p:cNvSpPr>
                <a:spLocks noGrp="1"/>
              </p:cNvSpPr>
              <p:nvPr>
                <p:ph type="body" idx="1"/>
              </p:nvPr>
            </p:nvSpPr>
            <p:spPr/>
            <p:txBody>
              <a:bodyPr/>
              <a:lstStyle/>
              <a:p>
                <a:r>
                  <a:rPr lang="en-US" dirty="0"/>
                  <a:t>Order = permutation</a:t>
                </a:r>
              </a:p>
              <a:p>
                <a:r>
                  <a:rPr lang="en-US" b="0" i="0">
                    <a:latin typeface="Cambria Math" panose="02040503050406030204" pitchFamily="18" charset="0"/>
                  </a:rPr>
                  <a:t>〖(_7^)𝑃〗_7=5040</a:t>
                </a:r>
                <a:endParaRPr lang="en-US" b="0" dirty="0"/>
              </a:p>
              <a:p>
                <a:endParaRPr lang="en-US" dirty="0"/>
              </a:p>
              <a:p>
                <a:r>
                  <a:rPr lang="en-US" b="0" i="0">
                    <a:latin typeface="Cambria Math" panose="02040503050406030204" pitchFamily="18" charset="0"/>
                  </a:rPr>
                  <a:t>〖(_7^)𝑃〗_3=210</a:t>
                </a:r>
                <a:endParaRPr lang="en-US" b="0" dirty="0"/>
              </a:p>
              <a:p>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47</a:t>
            </a:fld>
            <a:endParaRPr lang="en-US"/>
          </a:p>
        </p:txBody>
      </p:sp>
    </p:spTree>
    <p:extLst>
      <p:ext uri="{BB962C8B-B14F-4D97-AF65-F5344CB8AC3E}">
        <p14:creationId xmlns:p14="http://schemas.microsoft.com/office/powerpoint/2010/main" val="3998104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Order = permutation</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8</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3</m:t>
                          </m:r>
                        </m:sub>
                      </m:sSub>
                      <m:r>
                        <a:rPr lang="en-US" b="0" i="1" smtClean="0">
                          <a:latin typeface="Cambria Math" panose="02040503050406030204" pitchFamily="18" charset="0"/>
                        </a:rPr>
                        <m:t>=336</m:t>
                      </m:r>
                    </m:oMath>
                  </m:oMathPara>
                </a14:m>
                <a:endParaRPr lang="en-US" dirty="0"/>
              </a:p>
              <a:p>
                <a:r>
                  <a:rPr lang="en-US" dirty="0"/>
                  <a:t>#13</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11</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3</m:t>
                          </m:r>
                        </m:sub>
                      </m:sSub>
                      <m:r>
                        <a:rPr lang="en-US" b="0" i="1" smtClean="0">
                          <a:latin typeface="Cambria Math" panose="02040503050406030204" pitchFamily="18" charset="0"/>
                        </a:rPr>
                        <m:t>=990</m:t>
                      </m:r>
                    </m:oMath>
                  </m:oMathPara>
                </a14:m>
                <a:endParaRPr lang="en-US" dirty="0"/>
              </a:p>
            </p:txBody>
          </p:sp>
        </mc:Choice>
        <mc:Fallback xmlns="">
          <p:sp>
            <p:nvSpPr>
              <p:cNvPr id="3" name="Notes Placeholder 2"/>
              <p:cNvSpPr>
                <a:spLocks noGrp="1"/>
              </p:cNvSpPr>
              <p:nvPr>
                <p:ph type="body" idx="1"/>
              </p:nvPr>
            </p:nvSpPr>
            <p:spPr/>
            <p:txBody>
              <a:bodyPr/>
              <a:lstStyle/>
              <a:p>
                <a:r>
                  <a:rPr lang="en-US" dirty="0"/>
                  <a:t>Order = permutation</a:t>
                </a:r>
              </a:p>
              <a:p>
                <a:r>
                  <a:rPr lang="en-US" b="0" i="0">
                    <a:latin typeface="Cambria Math" panose="02040503050406030204" pitchFamily="18" charset="0"/>
                  </a:rPr>
                  <a:t>〖(_8^)𝑃〗_3=336</a:t>
                </a:r>
                <a:endParaRPr lang="en-US" dirty="0"/>
              </a:p>
              <a:p>
                <a:endParaRPr lang="en-US" dirty="0"/>
              </a:p>
              <a:p>
                <a:r>
                  <a:rPr lang="en-US" b="0" i="0">
                    <a:latin typeface="Cambria Math" panose="02040503050406030204" pitchFamily="18" charset="0"/>
                  </a:rPr>
                  <a:t>𝑃(𝑙𝑎𝑠𝑡 2)=〖(_2^)𝑃〗_2/〖(_15^)𝑃〗_2 =1/210≈0.00476</a:t>
                </a:r>
                <a:endParaRPr lang="en-US" b="0"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48</a:t>
            </a:fld>
            <a:endParaRPr lang="en-US"/>
          </a:p>
        </p:txBody>
      </p:sp>
    </p:spTree>
    <p:extLst>
      <p:ext uri="{BB962C8B-B14F-4D97-AF65-F5344CB8AC3E}">
        <p14:creationId xmlns:p14="http://schemas.microsoft.com/office/powerpoint/2010/main" val="1590733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𝑙𝑎𝑠𝑡</m:t>
                          </m:r>
                          <m:r>
                            <a:rPr lang="en-US" b="0" i="1" smtClean="0">
                              <a:latin typeface="Cambria Math" panose="02040503050406030204" pitchFamily="18" charset="0"/>
                            </a:rPr>
                            <m:t> 2</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2</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15</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210</m:t>
                          </m:r>
                        </m:den>
                      </m:f>
                      <m:r>
                        <a:rPr lang="en-US" b="0" i="0" smtClean="0">
                          <a:latin typeface="Cambria Math" panose="02040503050406030204" pitchFamily="18" charset="0"/>
                        </a:rPr>
                        <m:t>≈0.00476</m:t>
                      </m:r>
                    </m:oMath>
                  </m:oMathPara>
                </a14:m>
                <a:endParaRPr lang="en-US" b="0" dirty="0"/>
              </a:p>
              <a:p>
                <a:r>
                  <a:rPr lang="en-US" b="0" dirty="0"/>
                  <a:t>#15</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2 </m:t>
                          </m:r>
                          <m:r>
                            <a:rPr lang="en-US" b="0" i="1" smtClean="0">
                              <a:latin typeface="Cambria Math" panose="02040503050406030204" pitchFamily="18" charset="0"/>
                            </a:rPr>
                            <m:t>𝑠𝑒𝑐𝑡𝑖𝑜𝑛𝑠</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2</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8</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56</m:t>
                          </m:r>
                        </m:den>
                      </m:f>
                      <m:r>
                        <a:rPr lang="en-US" b="0" i="1" smtClean="0">
                          <a:latin typeface="Cambria Math" panose="02040503050406030204" pitchFamily="18" charset="0"/>
                        </a:rPr>
                        <m:t>≈0.018</m:t>
                      </m:r>
                    </m:oMath>
                  </m:oMathPara>
                </a14:m>
                <a:endParaRPr lang="en-US" b="0" dirty="0"/>
              </a:p>
              <a:p>
                <a:endParaRPr lang="en-US" b="0" dirty="0"/>
              </a:p>
            </p:txBody>
          </p:sp>
        </mc:Choice>
        <mc:Fallback xmlns="">
          <p:sp>
            <p:nvSpPr>
              <p:cNvPr id="3" name="Notes Placeholder 2"/>
              <p:cNvSpPr>
                <a:spLocks noGrp="1"/>
              </p:cNvSpPr>
              <p:nvPr>
                <p:ph type="body" idx="1"/>
              </p:nvPr>
            </p:nvSpPr>
            <p:spPr/>
            <p:txBody>
              <a:bodyPr/>
              <a:lstStyle/>
              <a:p>
                <a:r>
                  <a:rPr lang="en-US" dirty="0"/>
                  <a:t>Order = permutation</a:t>
                </a:r>
              </a:p>
              <a:p>
                <a:r>
                  <a:rPr lang="en-US" b="0" i="0">
                    <a:latin typeface="Cambria Math" panose="02040503050406030204" pitchFamily="18" charset="0"/>
                  </a:rPr>
                  <a:t>〖(_8^)𝑃〗_3=336</a:t>
                </a:r>
                <a:endParaRPr lang="en-US" dirty="0"/>
              </a:p>
              <a:p>
                <a:endParaRPr lang="en-US" dirty="0"/>
              </a:p>
              <a:p>
                <a:r>
                  <a:rPr lang="en-US" b="0" i="0">
                    <a:latin typeface="Cambria Math" panose="02040503050406030204" pitchFamily="18" charset="0"/>
                  </a:rPr>
                  <a:t>𝑃(𝑙𝑎𝑠𝑡 2)=〖(_2^)𝑃〗_2/〖(_15^)𝑃〗_2 =1/210≈0.00476</a:t>
                </a:r>
                <a:endParaRPr lang="en-US" b="0"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49</a:t>
            </a:fld>
            <a:endParaRPr lang="en-US"/>
          </a:p>
        </p:txBody>
      </p:sp>
    </p:spTree>
    <p:extLst>
      <p:ext uri="{BB962C8B-B14F-4D97-AF65-F5344CB8AC3E}">
        <p14:creationId xmlns:p14="http://schemas.microsoft.com/office/powerpoint/2010/main" val="1102488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i="0" dirty="0">
                    <a:latin typeface="Cambria Math" panose="02040503050406030204" pitchFamily="18" charset="0"/>
                  </a:rPr>
                  <a:t>Permutations had order, Combinations are without order</a:t>
                </a:r>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〖(_6^)𝐶〗_4=15</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50</a:t>
            </a:fld>
            <a:endParaRPr lang="en-US"/>
          </a:p>
        </p:txBody>
      </p:sp>
    </p:spTree>
    <p:extLst>
      <p:ext uri="{BB962C8B-B14F-4D97-AF65-F5344CB8AC3E}">
        <p14:creationId xmlns:p14="http://schemas.microsoft.com/office/powerpoint/2010/main" val="1643195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#21</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5</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1</m:t>
                          </m:r>
                        </m:sub>
                      </m:sSub>
                      <m:r>
                        <a:rPr lang="en-US" b="0" i="1" smtClean="0">
                          <a:latin typeface="Cambria Math" panose="02040503050406030204" pitchFamily="18" charset="0"/>
                        </a:rPr>
                        <m:t>=5</m:t>
                      </m:r>
                    </m:oMath>
                  </m:oMathPara>
                </a14:m>
                <a:endParaRPr lang="en-US" b="0" dirty="0"/>
              </a:p>
              <a:p>
                <a:r>
                  <a:rPr lang="en-US" dirty="0"/>
                  <a:t>#23</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9</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9</m:t>
                          </m:r>
                        </m:sub>
                      </m:sSub>
                      <m:r>
                        <a:rPr lang="en-US" b="0" i="1" smtClean="0">
                          <a:latin typeface="Cambria Math" panose="02040503050406030204" pitchFamily="18" charset="0"/>
                        </a:rPr>
                        <m:t>=1</m:t>
                      </m:r>
                    </m:oMath>
                  </m:oMathPara>
                </a14:m>
                <a:endParaRPr lang="en-US" dirty="0"/>
              </a:p>
            </p:txBody>
          </p:sp>
        </mc:Choice>
        <mc:Fallback xmlns="">
          <p:sp>
            <p:nvSpPr>
              <p:cNvPr id="3" name="Notes Placeholder 2"/>
              <p:cNvSpPr>
                <a:spLocks noGrp="1"/>
              </p:cNvSpPr>
              <p:nvPr>
                <p:ph type="body" idx="1"/>
              </p:nvPr>
            </p:nvSpPr>
            <p:spPr/>
            <p:txBody>
              <a:bodyPr/>
              <a:lstStyle/>
              <a:p>
                <a:r>
                  <a:rPr lang="en-US" dirty="0"/>
                  <a:t>#21</a:t>
                </a:r>
              </a:p>
              <a:p>
                <a:r>
                  <a:rPr lang="en-US" b="0" i="0">
                    <a:latin typeface="Cambria Math" panose="02040503050406030204" pitchFamily="18" charset="0"/>
                  </a:rPr>
                  <a:t>〖(_5^)𝐶〗_1=5</a:t>
                </a:r>
                <a:endParaRPr lang="en-US" b="0" dirty="0"/>
              </a:p>
              <a:p>
                <a:r>
                  <a:rPr lang="en-US" dirty="0"/>
                  <a:t>#23</a:t>
                </a:r>
              </a:p>
              <a:p>
                <a:r>
                  <a:rPr lang="en-US" b="0" i="0">
                    <a:latin typeface="Cambria Math" panose="02040503050406030204" pitchFamily="18" charset="0"/>
                  </a:rPr>
                  <a:t>〖(_9^)𝐶〗_9=1</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51</a:t>
            </a:fld>
            <a:endParaRPr lang="en-US"/>
          </a:p>
        </p:txBody>
      </p:sp>
    </p:spTree>
    <p:extLst>
      <p:ext uri="{BB962C8B-B14F-4D97-AF65-F5344CB8AC3E}">
        <p14:creationId xmlns:p14="http://schemas.microsoft.com/office/powerpoint/2010/main" val="1699659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6</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4</m:t>
                          </m:r>
                        </m:sub>
                      </m:sSub>
                      <m:r>
                        <a:rPr lang="en-US" b="0" i="1" smtClean="0">
                          <a:latin typeface="Cambria Math" panose="02040503050406030204" pitchFamily="18" charset="0"/>
                        </a:rPr>
                        <m:t>=15</m:t>
                      </m:r>
                    </m:oMath>
                  </m:oMathPara>
                </a14:m>
                <a:endParaRPr lang="en-US" dirty="0"/>
              </a:p>
              <a:p>
                <a:r>
                  <a:rPr lang="en-US" dirty="0"/>
                  <a:t>#17</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4</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3</m:t>
                          </m:r>
                        </m:sub>
                      </m:sSub>
                      <m:r>
                        <a:rPr lang="en-US" b="0" i="1" smtClean="0">
                          <a:latin typeface="Cambria Math" panose="02040503050406030204" pitchFamily="18" charset="0"/>
                        </a:rPr>
                        <m:t>=4</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〖(_6^)𝐶〗_4=15</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52</a:t>
            </a:fld>
            <a:endParaRPr lang="en-US"/>
          </a:p>
        </p:txBody>
      </p:sp>
    </p:spTree>
    <p:extLst>
      <p:ext uri="{BB962C8B-B14F-4D97-AF65-F5344CB8AC3E}">
        <p14:creationId xmlns:p14="http://schemas.microsoft.com/office/powerpoint/2010/main" val="705741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16</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3</m:t>
                          </m:r>
                        </m:sub>
                      </m:sSub>
                      <m:r>
                        <a:rPr lang="en-US" b="0" i="1" smtClean="0">
                          <a:latin typeface="Cambria Math" panose="02040503050406030204" pitchFamily="18" charset="0"/>
                        </a:rPr>
                        <m:t>=560</m:t>
                      </m:r>
                    </m:oMath>
                  </m:oMathPara>
                </a14:m>
                <a:endParaRPr lang="en-US" dirty="0"/>
              </a:p>
              <a:p>
                <a:r>
                  <a:rPr lang="en-US" dirty="0"/>
                  <a:t>#27</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25</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5</m:t>
                          </m:r>
                        </m:sub>
                      </m:sSub>
                      <m:r>
                        <a:rPr lang="en-US" b="0" i="1" smtClean="0">
                          <a:latin typeface="Cambria Math" panose="02040503050406030204" pitchFamily="18" charset="0"/>
                        </a:rPr>
                        <m:t>=53130</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〖(_16^)𝐶〗_3=560</a:t>
                </a:r>
                <a:endParaRPr lang="en-US" dirty="0"/>
              </a:p>
              <a:p>
                <a:endParaRPr lang="en-US" dirty="0"/>
              </a:p>
              <a:p>
                <a:r>
                  <a:rPr lang="en-US" b="0" i="0">
                    <a:latin typeface="Cambria Math" panose="02040503050406030204" pitchFamily="18" charset="0"/>
                  </a:rPr>
                  <a:t>𝑃(2 𝑚𝑖𝑑𝑑𝑙𝑒)=〖(_2^)𝐶〗_2/〖(_13^)𝐶〗_2 =1/78=0.013</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53</a:t>
            </a:fld>
            <a:endParaRPr lang="en-US"/>
          </a:p>
        </p:txBody>
      </p:sp>
    </p:spTree>
    <p:extLst>
      <p:ext uri="{BB962C8B-B14F-4D97-AF65-F5344CB8AC3E}">
        <p14:creationId xmlns:p14="http://schemas.microsoft.com/office/powerpoint/2010/main" val="1999132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#33: Combination because no order</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10</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8</m:t>
                          </m:r>
                        </m:sub>
                      </m:sSub>
                      <m:r>
                        <a:rPr lang="en-US" b="0" i="1" smtClean="0">
                          <a:latin typeface="Cambria Math" panose="02040503050406030204" pitchFamily="18" charset="0"/>
                        </a:rPr>
                        <m:t>=45</m:t>
                      </m:r>
                    </m:oMath>
                  </m:oMathPara>
                </a14:m>
                <a:endParaRPr lang="en-US" b="0" dirty="0"/>
              </a:p>
              <a:p>
                <a:r>
                  <a:rPr lang="en-US" dirty="0"/>
                  <a:t>#35: Permutation because order</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52</m:t>
                              </m:r>
                            </m:sub>
                            <m:sup/>
                            <m:e>
                              <m:r>
                                <a:rPr lang="en-US" b="0" i="1" smtClean="0">
                                  <a:latin typeface="Cambria Math" panose="02040503050406030204" pitchFamily="18" charset="0"/>
                                </a:rPr>
                                <m:t>𝑃</m:t>
                              </m:r>
                            </m:e>
                          </m:sPre>
                        </m:e>
                        <m:sub>
                          <m:r>
                            <a:rPr lang="en-US" b="0" i="1" smtClean="0">
                              <a:latin typeface="Cambria Math" panose="02040503050406030204" pitchFamily="18" charset="0"/>
                            </a:rPr>
                            <m:t>3</m:t>
                          </m:r>
                        </m:sub>
                      </m:sSub>
                      <m:r>
                        <a:rPr lang="en-US" b="0" i="1" smtClean="0">
                          <a:latin typeface="Cambria Math" panose="02040503050406030204" pitchFamily="18" charset="0"/>
                        </a:rPr>
                        <m:t>=132600</m:t>
                      </m:r>
                    </m:oMath>
                  </m:oMathPara>
                </a14:m>
                <a:endParaRPr lang="en-US" dirty="0"/>
              </a:p>
            </p:txBody>
          </p:sp>
        </mc:Choice>
        <mc:Fallback xmlns="">
          <p:sp>
            <p:nvSpPr>
              <p:cNvPr id="3" name="Notes Placeholder 2"/>
              <p:cNvSpPr>
                <a:spLocks noGrp="1"/>
              </p:cNvSpPr>
              <p:nvPr>
                <p:ph type="body" idx="1"/>
              </p:nvPr>
            </p:nvSpPr>
            <p:spPr/>
            <p:txBody>
              <a:bodyPr/>
              <a:lstStyle/>
              <a:p>
                <a:r>
                  <a:rPr lang="en-US" dirty="0"/>
                  <a:t>#33: Combination because no order</a:t>
                </a:r>
              </a:p>
              <a:p>
                <a:r>
                  <a:rPr lang="en-US" b="0" i="0">
                    <a:latin typeface="Cambria Math" panose="02040503050406030204" pitchFamily="18" charset="0"/>
                  </a:rPr>
                  <a:t>〖(_10^)𝐶〗_8=45</a:t>
                </a:r>
                <a:endParaRPr lang="en-US" b="0" dirty="0"/>
              </a:p>
              <a:p>
                <a:r>
                  <a:rPr lang="en-US" dirty="0"/>
                  <a:t>#35: Permutation because order</a:t>
                </a:r>
              </a:p>
              <a:p>
                <a:r>
                  <a:rPr lang="en-US" b="0" i="0">
                    <a:latin typeface="Cambria Math" panose="02040503050406030204" pitchFamily="18" charset="0"/>
                  </a:rPr>
                  <a:t>〖(_52^)𝑃〗_3=132600</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54</a:t>
            </a:fld>
            <a:endParaRPr lang="en-US"/>
          </a:p>
        </p:txBody>
      </p:sp>
    </p:spTree>
    <p:extLst>
      <p:ext uri="{BB962C8B-B14F-4D97-AF65-F5344CB8AC3E}">
        <p14:creationId xmlns:p14="http://schemas.microsoft.com/office/powerpoint/2010/main" val="1976631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2 </m:t>
                          </m:r>
                          <m:r>
                            <a:rPr lang="en-US" b="0" i="1" smtClean="0">
                              <a:latin typeface="Cambria Math" panose="02040503050406030204" pitchFamily="18" charset="0"/>
                            </a:rPr>
                            <m:t>𝑚𝑖𝑑𝑑𝑙𝑒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2</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13</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78</m:t>
                          </m:r>
                        </m:den>
                      </m:f>
                      <m:r>
                        <a:rPr lang="en-US" b="0" i="1" smtClean="0">
                          <a:latin typeface="Cambria Math" panose="02040503050406030204" pitchFamily="18" charset="0"/>
                        </a:rPr>
                        <m:t>=0.013</m:t>
                      </m:r>
                    </m:oMath>
                  </m:oMathPara>
                </a14:m>
                <a:endParaRPr lang="en-US" dirty="0"/>
              </a:p>
              <a:p>
                <a:r>
                  <a:rPr lang="en-US" dirty="0"/>
                  <a:t>#37</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2 </m:t>
                          </m:r>
                          <m:r>
                            <a:rPr lang="en-US" b="0" i="1" smtClean="0">
                              <a:latin typeface="Cambria Math" panose="02040503050406030204" pitchFamily="18" charset="0"/>
                            </a:rPr>
                            <m:t>𝑝𝑒𝑜𝑝𝑙𝑒</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2</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2</m:t>
                              </m:r>
                            </m:sub>
                          </m:sSub>
                        </m:num>
                        <m:den>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300</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44850</m:t>
                          </m:r>
                        </m:den>
                      </m:f>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〖(_16^)𝐶〗_3=560</a:t>
                </a:r>
                <a:endParaRPr lang="en-US" dirty="0"/>
              </a:p>
              <a:p>
                <a:endParaRPr lang="en-US" dirty="0"/>
              </a:p>
              <a:p>
                <a:r>
                  <a:rPr lang="en-US" b="0" i="0">
                    <a:latin typeface="Cambria Math" panose="02040503050406030204" pitchFamily="18" charset="0"/>
                  </a:rPr>
                  <a:t>𝑃(2 𝑚𝑖𝑑𝑑𝑙𝑒)=〖(_2^)𝐶〗_2/〖(_13^)𝐶〗_2 =1/78=0.013</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55</a:t>
            </a:fld>
            <a:endParaRPr lang="en-US"/>
          </a:p>
        </p:txBody>
      </p:sp>
    </p:spTree>
    <p:extLst>
      <p:ext uri="{BB962C8B-B14F-4D97-AF65-F5344CB8AC3E}">
        <p14:creationId xmlns:p14="http://schemas.microsoft.com/office/powerpoint/2010/main" val="184875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2EAE3-EF53-46D2-AE9F-21F3DD8F25C9}" type="slidenum">
              <a:rPr lang="en-US" smtClean="0"/>
              <a:t>8</a:t>
            </a:fld>
            <a:endParaRPr lang="en-US"/>
          </a:p>
        </p:txBody>
      </p:sp>
    </p:spTree>
    <p:extLst>
      <p:ext uri="{BB962C8B-B14F-4D97-AF65-F5344CB8AC3E}">
        <p14:creationId xmlns:p14="http://schemas.microsoft.com/office/powerpoint/2010/main" val="11344627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2EAE3-EF53-46D2-AE9F-21F3DD8F25C9}" type="slidenum">
              <a:rPr lang="en-US" smtClean="0"/>
              <a:t>57</a:t>
            </a:fld>
            <a:endParaRPr lang="en-US"/>
          </a:p>
        </p:txBody>
      </p:sp>
    </p:spTree>
    <p:extLst>
      <p:ext uri="{BB962C8B-B14F-4D97-AF65-F5344CB8AC3E}">
        <p14:creationId xmlns:p14="http://schemas.microsoft.com/office/powerpoint/2010/main" val="3776604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5</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0</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5</m:t>
                          </m:r>
                        </m:sup>
                      </m:sSup>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−4</m:t>
                              </m:r>
                            </m:e>
                          </m:d>
                        </m:e>
                        <m:sup>
                          <m:r>
                            <a:rPr lang="en-US" b="0" i="1" baseline="0" smtClean="0">
                              <a:latin typeface="Cambria Math" panose="02040503050406030204" pitchFamily="18" charset="0"/>
                            </a:rPr>
                            <m:t>0</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5</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1</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4</m:t>
                          </m:r>
                        </m:sup>
                      </m:sSup>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(−4)</m:t>
                          </m:r>
                        </m:e>
                        <m:sup>
                          <m:r>
                            <a:rPr lang="en-US" b="0" i="1" baseline="0" smtClean="0">
                              <a:latin typeface="Cambria Math" panose="02040503050406030204" pitchFamily="18" charset="0"/>
                            </a:rPr>
                            <m:t>1</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5</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2</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3</m:t>
                          </m:r>
                        </m:sup>
                      </m:sSup>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−4</m:t>
                              </m:r>
                            </m:e>
                          </m:d>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5</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3</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2</m:t>
                          </m:r>
                        </m:sup>
                      </m:sSup>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−4</m:t>
                              </m:r>
                            </m:e>
                          </m:d>
                        </m:e>
                        <m:sup>
                          <m:r>
                            <a:rPr lang="en-US" b="0" i="1" baseline="0" smtClean="0">
                              <a:latin typeface="Cambria Math" panose="02040503050406030204" pitchFamily="18" charset="0"/>
                            </a:rPr>
                            <m:t>3</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5</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4</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1</m:t>
                          </m:r>
                        </m:sup>
                      </m:sSup>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−4</m:t>
                              </m:r>
                            </m:e>
                          </m:d>
                        </m:e>
                        <m:sup>
                          <m:r>
                            <a:rPr lang="en-US" b="0" i="1" baseline="0" smtClean="0">
                              <a:latin typeface="Cambria Math" panose="02040503050406030204" pitchFamily="18" charset="0"/>
                            </a:rPr>
                            <m:t>4</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5</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5</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0</m:t>
                          </m:r>
                        </m:sup>
                      </m:sSup>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−4</m:t>
                              </m:r>
                            </m:e>
                          </m:d>
                        </m:e>
                        <m:sup>
                          <m:r>
                            <a:rPr lang="en-US" b="0" i="1" baseline="0" smtClean="0">
                              <a:latin typeface="Cambria Math" panose="02040503050406030204" pitchFamily="18" charset="0"/>
                            </a:rPr>
                            <m:t>5</m:t>
                          </m:r>
                        </m:sup>
                      </m:sSup>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1</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5</m:t>
                          </m:r>
                        </m:sup>
                      </m:sSup>
                      <m:r>
                        <a:rPr lang="en-US" b="0" i="1" baseline="0" smtClean="0">
                          <a:latin typeface="Cambria Math" panose="02040503050406030204" pitchFamily="18" charset="0"/>
                        </a:rPr>
                        <m:t>1+5</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4</m:t>
                          </m:r>
                        </m:sup>
                      </m:sSup>
                      <m:r>
                        <a:rPr lang="en-US" b="0" i="1" baseline="0" smtClean="0">
                          <a:latin typeface="Cambria Math" panose="02040503050406030204" pitchFamily="18" charset="0"/>
                        </a:rPr>
                        <m:t>(−4)+10</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3</m:t>
                          </m:r>
                        </m:sup>
                      </m:sSup>
                      <m:r>
                        <a:rPr lang="en-US" b="0" i="1" baseline="0" smtClean="0">
                          <a:latin typeface="Cambria Math" panose="02040503050406030204" pitchFamily="18" charset="0"/>
                        </a:rPr>
                        <m:t>16+10</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(−64)+5</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1</m:t>
                          </m:r>
                        </m:sup>
                      </m:sSup>
                      <m:r>
                        <a:rPr lang="en-US" b="0" i="1" baseline="0" smtClean="0">
                          <a:latin typeface="Cambria Math" panose="02040503050406030204" pitchFamily="18" charset="0"/>
                        </a:rPr>
                        <m:t>256+1·1·</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−1024</m:t>
                          </m:r>
                        </m:e>
                      </m:d>
                    </m:oMath>
                  </m:oMathPara>
                </a14:m>
                <a:endParaRPr lang="en-US" b="0" baseline="0" dirty="0"/>
              </a:p>
              <a:p>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5</m:t>
                          </m:r>
                        </m:sup>
                      </m:sSup>
                      <m:r>
                        <a:rPr lang="en-US" b="0" i="1" baseline="0" smtClean="0">
                          <a:latin typeface="Cambria Math" panose="02040503050406030204" pitchFamily="18" charset="0"/>
                        </a:rPr>
                        <m:t>−20</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4</m:t>
                          </m:r>
                        </m:sup>
                      </m:sSup>
                      <m:r>
                        <a:rPr lang="en-US" b="0" i="1" baseline="0" smtClean="0">
                          <a:latin typeface="Cambria Math" panose="02040503050406030204" pitchFamily="18" charset="0"/>
                        </a:rPr>
                        <m:t>+160</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3</m:t>
                          </m:r>
                        </m:sup>
                      </m:sSup>
                      <m:r>
                        <a:rPr lang="en-US" b="0" i="1" baseline="0" smtClean="0">
                          <a:latin typeface="Cambria Math" panose="02040503050406030204" pitchFamily="18" charset="0"/>
                        </a:rPr>
                        <m:t>−640</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𝑐</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+1280</m:t>
                      </m:r>
                      <m:r>
                        <a:rPr lang="en-US" b="0" i="1" baseline="0" smtClean="0">
                          <a:latin typeface="Cambria Math" panose="02040503050406030204" pitchFamily="18" charset="0"/>
                        </a:rPr>
                        <m:t>𝑐</m:t>
                      </m:r>
                      <m:r>
                        <a:rPr lang="en-US" b="0" i="1" baseline="0" smtClean="0">
                          <a:latin typeface="Cambria Math" panose="02040503050406030204" pitchFamily="18" charset="0"/>
                        </a:rPr>
                        <m:t>−1024</m:t>
                      </m:r>
                    </m:oMath>
                  </m:oMathPara>
                </a14:m>
                <a:endParaRPr lang="en-US" dirty="0"/>
              </a:p>
            </p:txBody>
          </p:sp>
        </mc:Choice>
        <mc:Fallback xmlns="">
          <p:sp>
            <p:nvSpPr>
              <p:cNvPr id="3" name="Notes Placeholder 2"/>
              <p:cNvSpPr>
                <a:spLocks noGrp="1"/>
              </p:cNvSpPr>
              <p:nvPr>
                <p:ph type="body" idx="1"/>
              </p:nvPr>
            </p:nvSpPr>
            <p:spPr/>
            <p:txBody>
              <a:bodyPr>
                <a:normAutofit/>
              </a:bodyPr>
              <a:lstStyle/>
              <a:p>
                <a:r>
                  <a:rPr lang="en-US" b="0" i="0" baseline="0">
                    <a:latin typeface="Cambria Math" panose="02040503050406030204" pitchFamily="18" charset="0"/>
                  </a:rPr>
                  <a:t>〖(_5^)𝐶〗_0 𝑐^5 (−4)^0+〖(_5^)𝐶〗_1 𝑐^4 〖(−4)〗^1+〖(_5^)𝐶〗_2 𝑐^3 (−4)^2+〖(_5^)𝐶〗_3 𝑐^2 (−4)^3+〖(_5^)𝐶〗_4 𝑐^1 (−4)^4+〖(_5^)𝐶〗_5 𝑐^0 (−4)^5</a:t>
                </a:r>
                <a:endParaRPr lang="en-US" b="0" baseline="0" dirty="0"/>
              </a:p>
              <a:p>
                <a:r>
                  <a:rPr lang="en-US" b="0" i="0" baseline="0">
                    <a:latin typeface="Cambria Math" panose="02040503050406030204" pitchFamily="18" charset="0"/>
                  </a:rPr>
                  <a:t>1𝑐^5 1+5𝑐^4 (−4)+10𝑐^3 16+10𝑐^2 (−64)+5𝑐^1 256+1·1·(−1024)</a:t>
                </a:r>
                <a:endParaRPr lang="en-US" b="0" baseline="0" dirty="0"/>
              </a:p>
              <a:p>
                <a:r>
                  <a:rPr lang="en-US" b="0" i="0" baseline="0">
                    <a:latin typeface="Cambria Math" panose="02040503050406030204" pitchFamily="18" charset="0"/>
                  </a:rPr>
                  <a:t>𝑐^5−20𝑐^4+160𝑐^3−640𝑐^2+1280𝑐−1024</a:t>
                </a:r>
                <a:endParaRPr lang="en-US"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58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sPre>
                            <m:sPrePr>
                              <m:ctrlPr>
                                <a:rPr lang="en-US" b="0" i="1" baseline="0" dirty="0" smtClean="0">
                                  <a:latin typeface="Cambria Math" panose="02040503050406030204" pitchFamily="18" charset="0"/>
                                </a:rPr>
                              </m:ctrlPr>
                            </m:sPrePr>
                            <m:sub>
                              <m:r>
                                <a:rPr lang="en-US" i="1" baseline="0" dirty="0" smtClean="0">
                                  <a:latin typeface="Cambria Math" panose="02040503050406030204" pitchFamily="18" charset="0"/>
                                </a:rPr>
                                <m:t>4</m:t>
                              </m:r>
                            </m:sub>
                            <m:sup/>
                            <m:e>
                              <m:r>
                                <a:rPr lang="en-US" i="1" baseline="0" dirty="0" smtClean="0">
                                  <a:latin typeface="Cambria Math" panose="02040503050406030204" pitchFamily="18" charset="0"/>
                                </a:rPr>
                                <m:t>𝐶</m:t>
                              </m:r>
                            </m:e>
                          </m:sPre>
                        </m:e>
                        <m:sub>
                          <m:r>
                            <a:rPr lang="en-US" i="1" baseline="0" dirty="0" smtClean="0">
                              <a:latin typeface="Cambria Math" panose="02040503050406030204" pitchFamily="18" charset="0"/>
                            </a:rPr>
                            <m:t>0</m:t>
                          </m:r>
                        </m:sub>
                      </m:sSub>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3</m:t>
                                  </m:r>
                                </m:sup>
                              </m:sSup>
                            </m:e>
                          </m:d>
                        </m:e>
                        <m:sup>
                          <m:r>
                            <a:rPr lang="en-US" i="1" baseline="0" dirty="0" smtClean="0">
                              <a:latin typeface="Cambria Math" panose="02040503050406030204" pitchFamily="18" charset="0"/>
                            </a:rPr>
                            <m:t>4</m:t>
                          </m:r>
                        </m:sup>
                      </m:sSup>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m:t>
                              </m:r>
                              <m:r>
                                <a:rPr lang="en-US" b="0" i="1" baseline="0" dirty="0" smtClean="0">
                                  <a:latin typeface="Cambria Math" panose="02040503050406030204" pitchFamily="18" charset="0"/>
                                </a:rPr>
                                <m:t>3</m:t>
                              </m:r>
                            </m:e>
                          </m:d>
                        </m:e>
                        <m:sup>
                          <m:r>
                            <a:rPr lang="en-US" i="1" baseline="0" dirty="0" smtClean="0">
                              <a:latin typeface="Cambria Math" panose="02040503050406030204" pitchFamily="18" charset="0"/>
                            </a:rPr>
                            <m:t>0</m:t>
                          </m:r>
                        </m:sup>
                      </m:sSup>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b="0" i="1" baseline="0" dirty="0" smtClean="0">
                                  <a:latin typeface="Cambria Math" panose="02040503050406030204" pitchFamily="18" charset="0"/>
                                </a:rPr>
                              </m:ctrlPr>
                            </m:sPrePr>
                            <m:sub>
                              <m:r>
                                <a:rPr lang="en-US" i="1" baseline="0" dirty="0" smtClean="0">
                                  <a:latin typeface="Cambria Math" panose="02040503050406030204" pitchFamily="18" charset="0"/>
                                </a:rPr>
                                <m:t>4</m:t>
                              </m:r>
                            </m:sub>
                            <m:sup/>
                            <m:e>
                              <m:r>
                                <a:rPr lang="en-US" i="1" baseline="0" dirty="0" smtClean="0">
                                  <a:latin typeface="Cambria Math" panose="02040503050406030204" pitchFamily="18" charset="0"/>
                                </a:rPr>
                                <m:t>𝐶</m:t>
                              </m:r>
                            </m:e>
                          </m:sPre>
                        </m:e>
                        <m:sub>
                          <m:r>
                            <a:rPr lang="en-US" i="1" baseline="0" dirty="0" smtClean="0">
                              <a:latin typeface="Cambria Math" panose="02040503050406030204" pitchFamily="18" charset="0"/>
                            </a:rPr>
                            <m:t>1</m:t>
                          </m:r>
                        </m:sub>
                      </m:sSub>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3</m:t>
                                  </m:r>
                                </m:sup>
                              </m:sSup>
                            </m:e>
                          </m:d>
                        </m:e>
                        <m:sup>
                          <m:r>
                            <a:rPr lang="en-US" i="1" baseline="0" dirty="0" smtClean="0">
                              <a:latin typeface="Cambria Math" panose="02040503050406030204" pitchFamily="18" charset="0"/>
                            </a:rPr>
                            <m:t>3</m:t>
                          </m:r>
                        </m:sup>
                      </m:sSup>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m:t>
                              </m:r>
                              <m:r>
                                <a:rPr lang="en-US" b="0" i="1" baseline="0" dirty="0" smtClean="0">
                                  <a:latin typeface="Cambria Math" panose="02040503050406030204" pitchFamily="18" charset="0"/>
                                </a:rPr>
                                <m:t>3</m:t>
                              </m:r>
                            </m:e>
                          </m:d>
                        </m:e>
                        <m:sup>
                          <m:r>
                            <a:rPr lang="en-US" i="1" baseline="0" dirty="0" smtClean="0">
                              <a:latin typeface="Cambria Math" panose="02040503050406030204" pitchFamily="18" charset="0"/>
                            </a:rPr>
                            <m:t>1</m:t>
                          </m:r>
                        </m:sup>
                      </m:sSup>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i="1" baseline="0" dirty="0" smtClean="0">
                                  <a:latin typeface="Cambria Math" panose="02040503050406030204" pitchFamily="18" charset="0"/>
                                </a:rPr>
                              </m:ctrlPr>
                            </m:sPrePr>
                            <m:sub>
                              <m:r>
                                <a:rPr lang="en-US" i="1" baseline="0" dirty="0" smtClean="0">
                                  <a:latin typeface="Cambria Math" panose="02040503050406030204" pitchFamily="18" charset="0"/>
                                </a:rPr>
                                <m:t>4</m:t>
                              </m:r>
                            </m:sub>
                            <m:sup/>
                            <m:e>
                              <m:r>
                                <a:rPr lang="en-US" i="1" baseline="0" dirty="0" smtClean="0">
                                  <a:latin typeface="Cambria Math" panose="02040503050406030204" pitchFamily="18" charset="0"/>
                                </a:rPr>
                                <m:t>𝐶</m:t>
                              </m:r>
                            </m:e>
                          </m:sPre>
                        </m:e>
                        <m:sub>
                          <m:r>
                            <a:rPr lang="en-US" i="1" baseline="0" dirty="0" smtClean="0">
                              <a:latin typeface="Cambria Math" panose="02040503050406030204" pitchFamily="18" charset="0"/>
                            </a:rPr>
                            <m:t>2</m:t>
                          </m:r>
                        </m:sub>
                      </m:sSub>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3</m:t>
                                  </m:r>
                                </m:sup>
                              </m:sSup>
                            </m:e>
                          </m:d>
                        </m:e>
                        <m:sup>
                          <m:r>
                            <a:rPr lang="en-US" i="1" baseline="0" dirty="0" smtClean="0">
                              <a:latin typeface="Cambria Math" panose="02040503050406030204" pitchFamily="18" charset="0"/>
                            </a:rPr>
                            <m:t>2</m:t>
                          </m:r>
                        </m:sup>
                      </m:sSup>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m:t>
                              </m:r>
                              <m:r>
                                <a:rPr lang="en-US" b="0" i="1" baseline="0" dirty="0" smtClean="0">
                                  <a:latin typeface="Cambria Math" panose="02040503050406030204" pitchFamily="18" charset="0"/>
                                </a:rPr>
                                <m:t>3</m:t>
                              </m:r>
                            </m:e>
                          </m:d>
                        </m:e>
                        <m:sup>
                          <m:r>
                            <a:rPr lang="en-US" i="1" baseline="0" dirty="0" smtClean="0">
                              <a:latin typeface="Cambria Math" panose="02040503050406030204" pitchFamily="18" charset="0"/>
                            </a:rPr>
                            <m:t>2</m:t>
                          </m:r>
                        </m:sup>
                      </m:sSup>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i="1" baseline="0" dirty="0" smtClean="0">
                                  <a:latin typeface="Cambria Math" panose="02040503050406030204" pitchFamily="18" charset="0"/>
                                </a:rPr>
                              </m:ctrlPr>
                            </m:sPrePr>
                            <m:sub>
                              <m:r>
                                <a:rPr lang="en-US" i="1" baseline="0" dirty="0" smtClean="0">
                                  <a:latin typeface="Cambria Math" panose="02040503050406030204" pitchFamily="18" charset="0"/>
                                </a:rPr>
                                <m:t>4</m:t>
                              </m:r>
                            </m:sub>
                            <m:sup/>
                            <m:e>
                              <m:r>
                                <a:rPr lang="en-US" i="1" baseline="0" dirty="0" smtClean="0">
                                  <a:latin typeface="Cambria Math" panose="02040503050406030204" pitchFamily="18" charset="0"/>
                                </a:rPr>
                                <m:t>𝐶</m:t>
                              </m:r>
                            </m:e>
                          </m:sPre>
                        </m:e>
                        <m:sub>
                          <m:r>
                            <a:rPr lang="en-US" b="0" i="1" baseline="0" dirty="0" smtClean="0">
                              <a:latin typeface="Cambria Math" panose="02040503050406030204" pitchFamily="18" charset="0"/>
                            </a:rPr>
                            <m:t>3</m:t>
                          </m:r>
                        </m:sub>
                      </m:sSub>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3</m:t>
                                  </m:r>
                                </m:sup>
                              </m:sSup>
                            </m:e>
                          </m:d>
                        </m:e>
                        <m:sup>
                          <m:r>
                            <a:rPr lang="en-US" i="1" baseline="0" dirty="0" smtClean="0">
                              <a:latin typeface="Cambria Math" panose="02040503050406030204" pitchFamily="18" charset="0"/>
                            </a:rPr>
                            <m:t>1</m:t>
                          </m:r>
                        </m:sup>
                      </m:sSup>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m:t>
                              </m:r>
                              <m:r>
                                <a:rPr lang="en-US" b="0" i="1" baseline="0" dirty="0" smtClean="0">
                                  <a:latin typeface="Cambria Math" panose="02040503050406030204" pitchFamily="18" charset="0"/>
                                </a:rPr>
                                <m:t>3</m:t>
                              </m:r>
                            </m:e>
                          </m:d>
                        </m:e>
                        <m:sup>
                          <m:r>
                            <a:rPr lang="en-US" i="1" baseline="0" dirty="0" smtClean="0">
                              <a:latin typeface="Cambria Math" panose="02040503050406030204" pitchFamily="18" charset="0"/>
                            </a:rPr>
                            <m:t>3</m:t>
                          </m:r>
                        </m:sup>
                      </m:sSup>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i="1" baseline="0" dirty="0" smtClean="0">
                                  <a:latin typeface="Cambria Math" panose="02040503050406030204" pitchFamily="18" charset="0"/>
                                </a:rPr>
                              </m:ctrlPr>
                            </m:sPrePr>
                            <m:sub>
                              <m:r>
                                <a:rPr lang="en-US" i="1" baseline="0" dirty="0" smtClean="0">
                                  <a:latin typeface="Cambria Math" panose="02040503050406030204" pitchFamily="18" charset="0"/>
                                </a:rPr>
                                <m:t>4</m:t>
                              </m:r>
                            </m:sub>
                            <m:sup/>
                            <m:e>
                              <m:r>
                                <a:rPr lang="en-US" i="1" baseline="0" dirty="0" smtClean="0">
                                  <a:latin typeface="Cambria Math" panose="02040503050406030204" pitchFamily="18" charset="0"/>
                                </a:rPr>
                                <m:t>𝐶</m:t>
                              </m:r>
                            </m:e>
                          </m:sPre>
                        </m:e>
                        <m:sub>
                          <m:r>
                            <a:rPr lang="en-US" b="0" i="1" baseline="0" dirty="0" smtClean="0">
                              <a:latin typeface="Cambria Math" panose="02040503050406030204" pitchFamily="18" charset="0"/>
                            </a:rPr>
                            <m:t>4</m:t>
                          </m:r>
                        </m:sub>
                      </m:sSub>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3</m:t>
                                  </m:r>
                                </m:sup>
                              </m:sSup>
                            </m:e>
                          </m:d>
                        </m:e>
                        <m:sup>
                          <m:r>
                            <a:rPr lang="en-US" i="1" baseline="0" dirty="0" smtClean="0">
                              <a:latin typeface="Cambria Math" panose="02040503050406030204" pitchFamily="18" charset="0"/>
                            </a:rPr>
                            <m:t>0</m:t>
                          </m:r>
                        </m:sup>
                      </m:sSup>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m:t>
                              </m:r>
                              <m:r>
                                <a:rPr lang="en-US" b="0" i="1" baseline="0" dirty="0" smtClean="0">
                                  <a:latin typeface="Cambria Math" panose="02040503050406030204" pitchFamily="18" charset="0"/>
                                </a:rPr>
                                <m:t>3</m:t>
                              </m:r>
                            </m:e>
                          </m:d>
                        </m:e>
                        <m:sup>
                          <m:r>
                            <a:rPr lang="en-US" b="0" i="1" baseline="0" dirty="0" smtClean="0">
                              <a:latin typeface="Cambria Math" panose="02040503050406030204" pitchFamily="18" charset="0"/>
                            </a:rPr>
                            <m:t>4</m:t>
                          </m:r>
                        </m:sup>
                      </m:sSup>
                      <m:r>
                        <a:rPr lang="en-US" i="1" baseline="0" dirty="0" smtClean="0">
                          <a:latin typeface="Cambria Math" panose="02040503050406030204" pitchFamily="18" charset="0"/>
                        </a:rPr>
                        <m:t> </m:t>
                      </m:r>
                    </m:oMath>
                  </m:oMathPara>
                </a14:m>
                <a:endParaRPr lang="en-US" baseline="0"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1</m:t>
                      </m:r>
                      <m:r>
                        <a:rPr lang="en-US" b="0" i="1" baseline="0" dirty="0" smtClean="0">
                          <a:latin typeface="Cambria Math" panose="02040503050406030204" pitchFamily="18" charset="0"/>
                        </a:rPr>
                        <m:t>·</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12</m:t>
                          </m:r>
                        </m:sup>
                      </m:sSup>
                      <m:r>
                        <a:rPr lang="en-US" b="0" i="1" baseline="0" dirty="0" smtClean="0">
                          <a:latin typeface="Cambria Math" panose="02040503050406030204" pitchFamily="18" charset="0"/>
                        </a:rPr>
                        <m:t>·</m:t>
                      </m:r>
                      <m:r>
                        <a:rPr lang="en-US" i="1" baseline="0" dirty="0" smtClean="0">
                          <a:latin typeface="Cambria Math" panose="02040503050406030204" pitchFamily="18" charset="0"/>
                        </a:rPr>
                        <m:t>1+4</m:t>
                      </m:r>
                      <m:r>
                        <a:rPr lang="en-US" b="0" i="1" baseline="0" dirty="0" smtClean="0">
                          <a:latin typeface="Cambria Math" panose="02040503050406030204" pitchFamily="18" charset="0"/>
                        </a:rPr>
                        <m:t>·</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9</m:t>
                          </m:r>
                        </m:sup>
                      </m:sSup>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m:t>
                          </m:r>
                          <m:r>
                            <a:rPr lang="en-US" b="0" i="1" baseline="0" dirty="0" smtClean="0">
                              <a:latin typeface="Cambria Math" panose="02040503050406030204" pitchFamily="18" charset="0"/>
                            </a:rPr>
                            <m:t>3</m:t>
                          </m:r>
                        </m:e>
                      </m:d>
                      <m:r>
                        <a:rPr lang="en-US" i="1" baseline="0" dirty="0" smtClean="0">
                          <a:latin typeface="Cambria Math" panose="02040503050406030204" pitchFamily="18" charset="0"/>
                        </a:rPr>
                        <m:t>+6</m:t>
                      </m:r>
                      <m:r>
                        <a:rPr lang="en-US" b="0" i="1" baseline="0" dirty="0" smtClean="0">
                          <a:latin typeface="Cambria Math" panose="02040503050406030204" pitchFamily="18" charset="0"/>
                        </a:rPr>
                        <m:t>·</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6</m:t>
                          </m:r>
                        </m:sup>
                      </m:sSup>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9</m:t>
                          </m:r>
                        </m:e>
                      </m:d>
                      <m:r>
                        <a:rPr lang="en-US" i="1" baseline="0" dirty="0" smtClean="0">
                          <a:latin typeface="Cambria Math" panose="02040503050406030204" pitchFamily="18" charset="0"/>
                        </a:rPr>
                        <m:t>+4</m:t>
                      </m:r>
                      <m:r>
                        <a:rPr lang="en-US" b="0" i="1" baseline="0" dirty="0" smtClean="0">
                          <a:latin typeface="Cambria Math" panose="02040503050406030204" pitchFamily="18" charset="0"/>
                        </a:rPr>
                        <m:t>·</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3</m:t>
                          </m:r>
                        </m:sup>
                      </m:sSup>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m:t>
                          </m:r>
                          <m:r>
                            <a:rPr lang="en-US" b="0" i="1" baseline="0" dirty="0" smtClean="0">
                              <a:latin typeface="Cambria Math" panose="02040503050406030204" pitchFamily="18" charset="0"/>
                            </a:rPr>
                            <m:t>27</m:t>
                          </m:r>
                        </m:e>
                      </m:d>
                      <m:r>
                        <a:rPr lang="en-US" i="1" baseline="0" dirty="0" smtClean="0">
                          <a:latin typeface="Cambria Math" panose="02040503050406030204" pitchFamily="18" charset="0"/>
                        </a:rPr>
                        <m:t>+1</m:t>
                      </m:r>
                      <m:r>
                        <a:rPr lang="en-US" b="0" i="1" baseline="0" dirty="0" smtClean="0">
                          <a:latin typeface="Cambria Math" panose="02040503050406030204" pitchFamily="18" charset="0"/>
                        </a:rPr>
                        <m:t>·</m:t>
                      </m:r>
                      <m:r>
                        <a:rPr lang="en-US" i="1" baseline="0" dirty="0" smtClean="0">
                          <a:latin typeface="Cambria Math" panose="02040503050406030204" pitchFamily="18" charset="0"/>
                        </a:rPr>
                        <m:t>1</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8</m:t>
                          </m:r>
                          <m:r>
                            <a:rPr lang="en-US" b="0" i="1" baseline="0" dirty="0" smtClean="0">
                              <a:latin typeface="Cambria Math" panose="02040503050406030204" pitchFamily="18" charset="0"/>
                            </a:rPr>
                            <m:t>1</m:t>
                          </m:r>
                        </m:e>
                      </m:d>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12</m:t>
                          </m:r>
                        </m:sup>
                      </m:sSup>
                      <m:r>
                        <a:rPr lang="en-US" b="0" i="1" baseline="0" dirty="0" smtClean="0">
                          <a:latin typeface="Cambria Math" panose="02040503050406030204" pitchFamily="18" charset="0"/>
                        </a:rPr>
                        <m:t>−12</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9</m:t>
                          </m:r>
                        </m:sup>
                      </m:sSup>
                      <m:r>
                        <a:rPr lang="en-US" i="1" baseline="0" dirty="0" smtClean="0">
                          <a:latin typeface="Cambria Math" panose="02040503050406030204" pitchFamily="18" charset="0"/>
                        </a:rPr>
                        <m:t>+</m:t>
                      </m:r>
                      <m:r>
                        <a:rPr lang="en-US" b="0" i="1" baseline="0" dirty="0" smtClean="0">
                          <a:latin typeface="Cambria Math" panose="02040503050406030204" pitchFamily="18" charset="0"/>
                        </a:rPr>
                        <m:t>54</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6</m:t>
                          </m:r>
                        </m:sup>
                      </m:sSup>
                      <m:r>
                        <a:rPr lang="en-US" b="0" i="1" baseline="0" dirty="0" smtClean="0">
                          <a:latin typeface="Cambria Math" panose="02040503050406030204" pitchFamily="18" charset="0"/>
                        </a:rPr>
                        <m:t>−108</m:t>
                      </m:r>
                      <m:sSup>
                        <m:sSupPr>
                          <m:ctrlPr>
                            <a:rPr lang="en-US" b="0" i="1" baseline="0" dirty="0" smtClean="0">
                              <a:latin typeface="Cambria Math" panose="02040503050406030204" pitchFamily="18" charset="0"/>
                            </a:rPr>
                          </m:ctrlPr>
                        </m:sSupPr>
                        <m:e>
                          <m:r>
                            <a:rPr lang="en-US" b="0" i="1" baseline="0" dirty="0" smtClean="0">
                              <a:latin typeface="Cambria Math" panose="02040503050406030204" pitchFamily="18" charset="0"/>
                            </a:rPr>
                            <m:t>𝑤</m:t>
                          </m:r>
                        </m:e>
                        <m:sup>
                          <m:r>
                            <a:rPr lang="en-US" b="0" i="1" baseline="0" dirty="0" smtClean="0">
                              <a:latin typeface="Cambria Math" panose="02040503050406030204" pitchFamily="18" charset="0"/>
                            </a:rPr>
                            <m:t>3</m:t>
                          </m:r>
                        </m:sup>
                      </m:sSup>
                      <m:r>
                        <a:rPr lang="en-US" i="1" baseline="0" dirty="0" smtClean="0">
                          <a:latin typeface="Cambria Math" panose="02040503050406030204" pitchFamily="18" charset="0"/>
                        </a:rPr>
                        <m:t>+8</m:t>
                      </m:r>
                      <m:r>
                        <a:rPr lang="en-US" b="0" i="1" baseline="0" dirty="0" smtClean="0">
                          <a:latin typeface="Cambria Math" panose="02040503050406030204" pitchFamily="18" charset="0"/>
                        </a:rPr>
                        <m:t>1</m:t>
                      </m:r>
                    </m:oMath>
                  </m:oMathPara>
                </a14:m>
                <a:endParaRPr lang="en-US" baseline="0" dirty="0"/>
              </a:p>
              <a:p>
                <a:r>
                  <a:rPr lang="en-US" baseline="0" dirty="0"/>
                  <a:t>#47</a:t>
                </a:r>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3</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0</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3</m:t>
                          </m:r>
                        </m:sup>
                      </m:sSup>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0</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3</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1</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2</m:t>
                          </m:r>
                        </m:sup>
                      </m:sSup>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1</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3</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2</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1</m:t>
                          </m:r>
                        </m:sup>
                      </m:sSup>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m:t>
                      </m:r>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3</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3</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0</m:t>
                          </m:r>
                        </m:sup>
                      </m:sSup>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2</m:t>
                          </m:r>
                        </m:e>
                        <m:sup>
                          <m:r>
                            <a:rPr lang="en-US" b="0" i="1" baseline="0" smtClean="0">
                              <a:latin typeface="Cambria Math" panose="02040503050406030204" pitchFamily="18" charset="0"/>
                            </a:rPr>
                            <m:t>3</m:t>
                          </m:r>
                        </m:sup>
                      </m:sSup>
                    </m:oMath>
                  </m:oMathPara>
                </a14:m>
                <a:endParaRPr lang="en-US" b="0" baseline="0" dirty="0"/>
              </a:p>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1</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3</m:t>
                          </m:r>
                        </m:sup>
                      </m:sSup>
                      <m:r>
                        <a:rPr lang="en-US" b="0" i="1" baseline="0" smtClean="0">
                          <a:latin typeface="Cambria Math" panose="02040503050406030204" pitchFamily="18" charset="0"/>
                        </a:rPr>
                        <m:t>1+3</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2+3</m:t>
                      </m:r>
                      <m:r>
                        <a:rPr lang="en-US" b="0" i="1" baseline="0" smtClean="0">
                          <a:latin typeface="Cambria Math" panose="02040503050406030204" pitchFamily="18" charset="0"/>
                        </a:rPr>
                        <m:t>𝑥</m:t>
                      </m:r>
                      <m:r>
                        <a:rPr lang="en-US" b="0" i="1" baseline="0" smtClean="0">
                          <a:latin typeface="Cambria Math" panose="02040503050406030204" pitchFamily="18" charset="0"/>
                        </a:rPr>
                        <m:t>4+1·1·8</m:t>
                      </m:r>
                    </m:oMath>
                  </m:oMathPara>
                </a14:m>
                <a:endParaRPr lang="en-US" b="0" baseline="0" dirty="0"/>
              </a:p>
              <a:p>
                <a:pPr/>
                <a14:m>
                  <m:oMathPara xmlns:m="http://schemas.openxmlformats.org/officeDocument/2006/math">
                    <m:oMathParaPr>
                      <m:jc m:val="centerGroup"/>
                    </m:oMathParaPr>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3</m:t>
                          </m:r>
                        </m:sup>
                      </m:sSup>
                      <m:r>
                        <a:rPr lang="en-US" b="0" i="1" baseline="0" smtClean="0">
                          <a:latin typeface="Cambria Math" panose="02040503050406030204" pitchFamily="18" charset="0"/>
                        </a:rPr>
                        <m:t>+6</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2</m:t>
                          </m:r>
                        </m:sup>
                      </m:sSup>
                      <m:r>
                        <a:rPr lang="en-US" b="0" i="1" baseline="0" smtClean="0">
                          <a:latin typeface="Cambria Math" panose="02040503050406030204" pitchFamily="18" charset="0"/>
                        </a:rPr>
                        <m:t>+12</m:t>
                      </m:r>
                      <m:r>
                        <a:rPr lang="en-US" b="0" i="1" baseline="0" smtClean="0">
                          <a:latin typeface="Cambria Math" panose="02040503050406030204" pitchFamily="18" charset="0"/>
                        </a:rPr>
                        <m:t>𝑥</m:t>
                      </m:r>
                      <m:r>
                        <a:rPr lang="en-US" b="0" i="1" baseline="0" smtClean="0">
                          <a:latin typeface="Cambria Math" panose="02040503050406030204" pitchFamily="18" charset="0"/>
                        </a:rPr>
                        <m:t>+8</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a:latin typeface="Cambria Math" panose="02040503050406030204" pitchFamily="18" charset="0"/>
                  </a:rPr>
                  <a:t>〖(_</a:t>
                </a:r>
                <a:r>
                  <a:rPr lang="en-US" i="0" baseline="0" dirty="0">
                    <a:latin typeface="Cambria Math" panose="02040503050406030204" pitchFamily="18" charset="0"/>
                  </a:rPr>
                  <a:t>4^</a:t>
                </a:r>
                <a:r>
                  <a:rPr lang="en-US" b="0" i="0" baseline="0" dirty="0">
                    <a:latin typeface="Cambria Math" panose="02040503050406030204" pitchFamily="18" charset="0"/>
                  </a:rPr>
                  <a:t>)</a:t>
                </a:r>
                <a:r>
                  <a:rPr lang="en-US" i="0" baseline="0" dirty="0">
                    <a:latin typeface="Cambria Math" panose="02040503050406030204" pitchFamily="18" charset="0"/>
                  </a:rPr>
                  <a:t>𝐶</a:t>
                </a:r>
                <a:r>
                  <a:rPr lang="en-US" b="0" i="0" baseline="0" dirty="0">
                    <a:latin typeface="Cambria Math" panose="02040503050406030204" pitchFamily="18" charset="0"/>
                  </a:rPr>
                  <a:t>〗_</a:t>
                </a:r>
                <a:r>
                  <a:rPr lang="en-US" i="0" baseline="0" dirty="0">
                    <a:latin typeface="Cambria Math" panose="02040503050406030204" pitchFamily="18" charset="0"/>
                  </a:rPr>
                  <a:t>0</a:t>
                </a:r>
                <a:r>
                  <a:rPr lang="en-US" b="0" i="0" baseline="0" dirty="0">
                    <a:latin typeface="Cambria Math" panose="02040503050406030204" pitchFamily="18" charset="0"/>
                  </a:rPr>
                  <a:t> </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4</a:t>
                </a:r>
                <a:r>
                  <a:rPr lang="en-US" b="0" i="0" baseline="0" dirty="0">
                    <a:latin typeface="Cambria Math" panose="02040503050406030204" pitchFamily="18" charset="0"/>
                  </a:rPr>
                  <a:t> (</a:t>
                </a:r>
                <a:r>
                  <a:rPr lang="en-US" i="0" baseline="0" dirty="0">
                    <a:latin typeface="Cambria Math" panose="02040503050406030204" pitchFamily="18" charset="0"/>
                  </a:rPr>
                  <a:t>2𝑦</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0+</a:t>
                </a:r>
                <a:r>
                  <a:rPr lang="en-US" b="0" i="0" baseline="0" dirty="0">
                    <a:latin typeface="Cambria Math" panose="02040503050406030204" pitchFamily="18" charset="0"/>
                  </a:rPr>
                  <a:t>〖(_</a:t>
                </a:r>
                <a:r>
                  <a:rPr lang="en-US" i="0" baseline="0" dirty="0">
                    <a:latin typeface="Cambria Math" panose="02040503050406030204" pitchFamily="18" charset="0"/>
                  </a:rPr>
                  <a:t>4^</a:t>
                </a:r>
                <a:r>
                  <a:rPr lang="en-US" b="0" i="0" baseline="0" dirty="0">
                    <a:latin typeface="Cambria Math" panose="02040503050406030204" pitchFamily="18" charset="0"/>
                  </a:rPr>
                  <a:t>)</a:t>
                </a:r>
                <a:r>
                  <a:rPr lang="en-US" i="0" baseline="0" dirty="0">
                    <a:latin typeface="Cambria Math" panose="02040503050406030204" pitchFamily="18" charset="0"/>
                  </a:rPr>
                  <a:t>𝐶</a:t>
                </a:r>
                <a:r>
                  <a:rPr lang="en-US" b="0" i="0" baseline="0" dirty="0">
                    <a:latin typeface="Cambria Math" panose="02040503050406030204" pitchFamily="18" charset="0"/>
                  </a:rPr>
                  <a:t>〗_</a:t>
                </a:r>
                <a:r>
                  <a:rPr lang="en-US" i="0" baseline="0" dirty="0">
                    <a:latin typeface="Cambria Math" panose="02040503050406030204" pitchFamily="18" charset="0"/>
                  </a:rPr>
                  <a:t>1</a:t>
                </a:r>
                <a:r>
                  <a:rPr lang="en-US" b="0" i="0" baseline="0" dirty="0">
                    <a:latin typeface="Cambria Math" panose="02040503050406030204" pitchFamily="18" charset="0"/>
                  </a:rPr>
                  <a:t> </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2𝑦</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1+</a:t>
                </a:r>
                <a:r>
                  <a:rPr lang="en-US" b="0" i="0" baseline="0" dirty="0">
                    <a:latin typeface="Cambria Math" panose="02040503050406030204" pitchFamily="18" charset="0"/>
                  </a:rPr>
                  <a:t>〖(_</a:t>
                </a:r>
                <a:r>
                  <a:rPr lang="en-US" i="0" baseline="0" dirty="0">
                    <a:latin typeface="Cambria Math" panose="02040503050406030204" pitchFamily="18" charset="0"/>
                  </a:rPr>
                  <a:t>4^)𝐶</a:t>
                </a:r>
                <a:r>
                  <a:rPr lang="en-US" b="0" i="0" baseline="0" dirty="0">
                    <a:latin typeface="Cambria Math" panose="02040503050406030204" pitchFamily="18" charset="0"/>
                  </a:rPr>
                  <a:t>〗_</a:t>
                </a:r>
                <a:r>
                  <a:rPr lang="en-US" i="0" baseline="0" dirty="0">
                    <a:latin typeface="Cambria Math" panose="02040503050406030204" pitchFamily="18" charset="0"/>
                  </a:rPr>
                  <a:t>2</a:t>
                </a:r>
                <a:r>
                  <a:rPr lang="en-US" b="0" i="0" baseline="0" dirty="0">
                    <a:latin typeface="Cambria Math" panose="02040503050406030204" pitchFamily="18" charset="0"/>
                  </a:rPr>
                  <a:t> </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2</a:t>
                </a:r>
                <a:r>
                  <a:rPr lang="en-US" b="0" i="0" baseline="0" dirty="0">
                    <a:latin typeface="Cambria Math" panose="02040503050406030204" pitchFamily="18" charset="0"/>
                  </a:rPr>
                  <a:t> (</a:t>
                </a:r>
                <a:r>
                  <a:rPr lang="en-US" i="0" baseline="0" dirty="0">
                    <a:latin typeface="Cambria Math" panose="02040503050406030204" pitchFamily="18" charset="0"/>
                  </a:rPr>
                  <a:t>2𝑦</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2+</a:t>
                </a:r>
                <a:r>
                  <a:rPr lang="en-US" b="0" i="0" baseline="0" dirty="0">
                    <a:latin typeface="Cambria Math" panose="02040503050406030204" pitchFamily="18" charset="0"/>
                  </a:rPr>
                  <a:t>〖(_</a:t>
                </a:r>
                <a:r>
                  <a:rPr lang="en-US" i="0" baseline="0" dirty="0">
                    <a:latin typeface="Cambria Math" panose="02040503050406030204" pitchFamily="18" charset="0"/>
                  </a:rPr>
                  <a:t>4^)𝐶</a:t>
                </a:r>
                <a:r>
                  <a:rPr lang="en-US" b="0" i="0" baseline="0" dirty="0">
                    <a:latin typeface="Cambria Math" panose="02040503050406030204" pitchFamily="18" charset="0"/>
                  </a:rPr>
                  <a:t>〗_3 </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1</a:t>
                </a:r>
                <a:r>
                  <a:rPr lang="en-US" b="0" i="0" baseline="0" dirty="0">
                    <a:latin typeface="Cambria Math" panose="02040503050406030204" pitchFamily="18" charset="0"/>
                  </a:rPr>
                  <a:t> (</a:t>
                </a:r>
                <a:r>
                  <a:rPr lang="en-US" i="0" baseline="0" dirty="0">
                    <a:latin typeface="Cambria Math" panose="02040503050406030204" pitchFamily="18" charset="0"/>
                  </a:rPr>
                  <a:t>2𝑦</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3+</a:t>
                </a:r>
                <a:r>
                  <a:rPr lang="en-US" b="0" i="0" baseline="0" dirty="0">
                    <a:latin typeface="Cambria Math" panose="02040503050406030204" pitchFamily="18" charset="0"/>
                  </a:rPr>
                  <a:t>〖(_</a:t>
                </a:r>
                <a:r>
                  <a:rPr lang="en-US" i="0" baseline="0" dirty="0">
                    <a:latin typeface="Cambria Math" panose="02040503050406030204" pitchFamily="18" charset="0"/>
                  </a:rPr>
                  <a:t>4^)𝐶</a:t>
                </a:r>
                <a:r>
                  <a:rPr lang="en-US" b="0" i="0" baseline="0" dirty="0">
                    <a:latin typeface="Cambria Math" panose="02040503050406030204" pitchFamily="18" charset="0"/>
                  </a:rPr>
                  <a:t>〗_4 </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0</a:t>
                </a:r>
                <a:r>
                  <a:rPr lang="en-US" b="0" i="0" baseline="0" dirty="0">
                    <a:latin typeface="Cambria Math" panose="02040503050406030204" pitchFamily="18" charset="0"/>
                  </a:rPr>
                  <a:t> (</a:t>
                </a:r>
                <a:r>
                  <a:rPr lang="en-US" i="0" baseline="0" dirty="0">
                    <a:latin typeface="Cambria Math" panose="02040503050406030204" pitchFamily="18" charset="0"/>
                  </a:rPr>
                  <a:t>2𝑦</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)^4 </a:t>
                </a:r>
                <a:r>
                  <a:rPr lang="en-US" i="0" baseline="0" dirty="0">
                    <a:latin typeface="Cambria Math" panose="02040503050406030204" pitchFamily="18" charset="0"/>
                  </a:rPr>
                  <a:t> </a:t>
                </a:r>
                <a:endParaRPr lang="en-US" baseline="0" dirty="0"/>
              </a:p>
              <a:p>
                <a:r>
                  <a:rPr lang="en-US" i="0" baseline="0" dirty="0">
                    <a:latin typeface="Cambria Math" panose="02040503050406030204" pitchFamily="18" charset="0"/>
                  </a:rPr>
                  <a:t>1</a:t>
                </a:r>
                <a:r>
                  <a:rPr lang="en-US" b="0" i="0" baseline="0" dirty="0">
                    <a:latin typeface="Cambria Math" panose="02040503050406030204" pitchFamily="18" charset="0"/>
                  </a:rPr>
                  <a:t>·</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4</a:t>
                </a:r>
                <a:r>
                  <a:rPr lang="en-US" b="0" i="0" baseline="0" dirty="0">
                    <a:latin typeface="Cambria Math" panose="02040503050406030204" pitchFamily="18" charset="0"/>
                  </a:rPr>
                  <a:t>·</a:t>
                </a:r>
                <a:r>
                  <a:rPr lang="en-US" i="0" baseline="0" dirty="0">
                    <a:latin typeface="Cambria Math" panose="02040503050406030204" pitchFamily="18" charset="0"/>
                  </a:rPr>
                  <a:t>1+4</a:t>
                </a:r>
                <a:r>
                  <a:rPr lang="en-US" b="0" i="0" baseline="0" dirty="0">
                    <a:latin typeface="Cambria Math" panose="02040503050406030204" pitchFamily="18" charset="0"/>
                  </a:rPr>
                  <a:t>·</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2𝑦</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+6</a:t>
                </a:r>
                <a:r>
                  <a:rPr lang="en-US" b="0" i="0" baseline="0" dirty="0">
                    <a:latin typeface="Cambria Math" panose="02040503050406030204" pitchFamily="18" charset="0"/>
                  </a:rPr>
                  <a:t>·</a:t>
                </a: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2</a:t>
                </a:r>
                <a:r>
                  <a:rPr lang="en-US" b="0" i="0" baseline="0" dirty="0">
                    <a:latin typeface="Cambria Math" panose="02040503050406030204" pitchFamily="18" charset="0"/>
                  </a:rPr>
                  <a:t> (</a:t>
                </a:r>
                <a:r>
                  <a:rPr lang="en-US" i="0" baseline="0" dirty="0">
                    <a:latin typeface="Cambria Math" panose="02040503050406030204" pitchFamily="18" charset="0"/>
                  </a:rPr>
                  <a:t>4𝑦</a:t>
                </a:r>
                <a:r>
                  <a:rPr lang="en-US" b="0" i="0" baseline="0" dirty="0">
                    <a:latin typeface="Cambria Math" panose="02040503050406030204" pitchFamily="18" charset="0"/>
                  </a:rPr>
                  <a:t>^</a:t>
                </a:r>
                <a:r>
                  <a:rPr lang="en-US" i="0" baseline="0" dirty="0">
                    <a:latin typeface="Cambria Math" panose="02040503050406030204" pitchFamily="18" charset="0"/>
                  </a:rPr>
                  <a:t>6</a:t>
                </a:r>
                <a:r>
                  <a:rPr lang="en-US" b="0" i="0" baseline="0" dirty="0">
                    <a:latin typeface="Cambria Math" panose="02040503050406030204" pitchFamily="18" charset="0"/>
                  </a:rPr>
                  <a:t> )</a:t>
                </a:r>
                <a:r>
                  <a:rPr lang="en-US" i="0" baseline="0" dirty="0">
                    <a:latin typeface="Cambria Math" panose="02040503050406030204" pitchFamily="18" charset="0"/>
                  </a:rPr>
                  <a:t>+4</a:t>
                </a:r>
                <a:r>
                  <a:rPr lang="en-US" b="0" i="0" baseline="0" dirty="0">
                    <a:latin typeface="Cambria Math" panose="02040503050406030204" pitchFamily="18" charset="0"/>
                  </a:rPr>
                  <a:t>·</a:t>
                </a:r>
                <a:r>
                  <a:rPr lang="en-US" i="0" baseline="0" dirty="0">
                    <a:latin typeface="Cambria Math" panose="02040503050406030204" pitchFamily="18" charset="0"/>
                  </a:rPr>
                  <a:t>𝑥(8𝑦</a:t>
                </a:r>
                <a:r>
                  <a:rPr lang="en-US" b="0" i="0" baseline="0" dirty="0">
                    <a:latin typeface="Cambria Math" panose="02040503050406030204" pitchFamily="18" charset="0"/>
                  </a:rPr>
                  <a:t>^</a:t>
                </a:r>
                <a:r>
                  <a:rPr lang="en-US" i="0" baseline="0" dirty="0">
                    <a:latin typeface="Cambria Math" panose="02040503050406030204" pitchFamily="18" charset="0"/>
                  </a:rPr>
                  <a:t>9</a:t>
                </a:r>
                <a:r>
                  <a:rPr lang="en-US" b="0" i="0" baseline="0" dirty="0">
                    <a:latin typeface="Cambria Math" panose="02040503050406030204" pitchFamily="18" charset="0"/>
                  </a:rPr>
                  <a:t> )</a:t>
                </a:r>
                <a:r>
                  <a:rPr lang="en-US" i="0" baseline="0" dirty="0">
                    <a:latin typeface="Cambria Math" panose="02040503050406030204" pitchFamily="18" charset="0"/>
                  </a:rPr>
                  <a:t>+1</a:t>
                </a:r>
                <a:r>
                  <a:rPr lang="en-US" b="0" i="0" baseline="0" dirty="0">
                    <a:latin typeface="Cambria Math" panose="02040503050406030204" pitchFamily="18" charset="0"/>
                  </a:rPr>
                  <a:t>·</a:t>
                </a:r>
                <a:r>
                  <a:rPr lang="en-US" i="0" baseline="0" dirty="0">
                    <a:latin typeface="Cambria Math" panose="02040503050406030204" pitchFamily="18" charset="0"/>
                  </a:rPr>
                  <a:t>1(16𝑦</a:t>
                </a:r>
                <a:r>
                  <a:rPr lang="en-US" b="0" i="0" baseline="0" dirty="0">
                    <a:latin typeface="Cambria Math" panose="02040503050406030204" pitchFamily="18" charset="0"/>
                  </a:rPr>
                  <a:t>^</a:t>
                </a:r>
                <a:r>
                  <a:rPr lang="en-US" i="0" baseline="0" dirty="0">
                    <a:latin typeface="Cambria Math" panose="02040503050406030204" pitchFamily="18" charset="0"/>
                  </a:rPr>
                  <a:t>12</a:t>
                </a:r>
                <a:r>
                  <a:rPr lang="en-US" b="0" i="0" baseline="0" dirty="0">
                    <a:latin typeface="Cambria Math" panose="02040503050406030204" pitchFamily="18" charset="0"/>
                  </a:rPr>
                  <a:t>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𝑥</a:t>
                </a:r>
                <a:r>
                  <a:rPr lang="en-US" b="0" i="0" baseline="0" dirty="0">
                    <a:latin typeface="Cambria Math" panose="02040503050406030204" pitchFamily="18" charset="0"/>
                  </a:rPr>
                  <a:t>^</a:t>
                </a:r>
                <a:r>
                  <a:rPr lang="en-US" i="0" baseline="0" dirty="0">
                    <a:latin typeface="Cambria Math" panose="02040503050406030204" pitchFamily="18" charset="0"/>
                  </a:rPr>
                  <a:t>4+8𝑥</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𝑦</a:t>
                </a:r>
                <a:r>
                  <a:rPr lang="en-US" b="0" i="0" baseline="0" dirty="0">
                    <a:latin typeface="Cambria Math" panose="02040503050406030204" pitchFamily="18" charset="0"/>
                  </a:rPr>
                  <a:t>^</a:t>
                </a:r>
                <a:r>
                  <a:rPr lang="en-US" i="0" baseline="0" dirty="0">
                    <a:latin typeface="Cambria Math" panose="02040503050406030204" pitchFamily="18" charset="0"/>
                  </a:rPr>
                  <a:t>3+24𝑥</a:t>
                </a:r>
                <a:r>
                  <a:rPr lang="en-US" b="0" i="0" baseline="0" dirty="0">
                    <a:latin typeface="Cambria Math" panose="02040503050406030204" pitchFamily="18" charset="0"/>
                  </a:rPr>
                  <a:t>^</a:t>
                </a:r>
                <a:r>
                  <a:rPr lang="en-US" i="0" baseline="0" dirty="0">
                    <a:latin typeface="Cambria Math" panose="02040503050406030204" pitchFamily="18" charset="0"/>
                  </a:rPr>
                  <a:t>2</a:t>
                </a:r>
                <a:r>
                  <a:rPr lang="en-US" b="0" i="0" baseline="0" dirty="0">
                    <a:latin typeface="Cambria Math" panose="02040503050406030204" pitchFamily="18" charset="0"/>
                  </a:rPr>
                  <a:t> </a:t>
                </a:r>
                <a:r>
                  <a:rPr lang="en-US" i="0" baseline="0" dirty="0">
                    <a:latin typeface="Cambria Math" panose="02040503050406030204" pitchFamily="18" charset="0"/>
                  </a:rPr>
                  <a:t>𝑦</a:t>
                </a:r>
                <a:r>
                  <a:rPr lang="en-US" b="0" i="0" baseline="0" dirty="0">
                    <a:latin typeface="Cambria Math" panose="02040503050406030204" pitchFamily="18" charset="0"/>
                  </a:rPr>
                  <a:t>^</a:t>
                </a:r>
                <a:r>
                  <a:rPr lang="en-US" i="0" baseline="0" dirty="0">
                    <a:latin typeface="Cambria Math" panose="02040503050406030204" pitchFamily="18" charset="0"/>
                  </a:rPr>
                  <a:t>6+32𝑥𝑦</a:t>
                </a:r>
                <a:r>
                  <a:rPr lang="en-US" b="0" i="0" baseline="0" dirty="0">
                    <a:latin typeface="Cambria Math" panose="02040503050406030204" pitchFamily="18" charset="0"/>
                  </a:rPr>
                  <a:t>^</a:t>
                </a:r>
                <a:r>
                  <a:rPr lang="en-US" i="0" baseline="0" dirty="0">
                    <a:latin typeface="Cambria Math" panose="02040503050406030204" pitchFamily="18" charset="0"/>
                  </a:rPr>
                  <a:t>9+16𝑦</a:t>
                </a:r>
                <a:r>
                  <a:rPr lang="en-US" b="0" i="0" baseline="0" dirty="0">
                    <a:latin typeface="Cambria Math" panose="02040503050406030204" pitchFamily="18" charset="0"/>
                  </a:rPr>
                  <a:t>^</a:t>
                </a:r>
                <a:r>
                  <a:rPr lang="en-US" i="0" baseline="0" dirty="0">
                    <a:latin typeface="Cambria Math" panose="02040503050406030204" pitchFamily="18" charset="0"/>
                  </a:rPr>
                  <a:t>12</a:t>
                </a:r>
                <a:endParaRPr lang="en-US" baseline="0" dirty="0"/>
              </a:p>
              <a:p>
                <a:endParaRPr lang="en-US" baseline="0"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59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i="1" baseline="0" dirty="0">
                    <a:latin typeface="Cambria Math" panose="02040503050406030204" pitchFamily="18" charset="0"/>
                  </a:rPr>
                  <a:t>#56</a:t>
                </a:r>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𝑛</m:t>
                      </m:r>
                      <m:r>
                        <a:rPr lang="en-US" i="1" baseline="0" dirty="0" smtClean="0">
                          <a:latin typeface="Cambria Math" panose="02040503050406030204" pitchFamily="18" charset="0"/>
                        </a:rPr>
                        <m:t>=7,</m:t>
                      </m:r>
                      <m:r>
                        <a:rPr lang="en-US" b="0" i="0" baseline="0" dirty="0" smtClean="0">
                          <a:latin typeface="Cambria Math" panose="02040503050406030204" pitchFamily="18" charset="0"/>
                        </a:rPr>
                        <m:t> </m:t>
                      </m:r>
                      <m:r>
                        <a:rPr lang="en-US" b="0" i="1" baseline="0" dirty="0" smtClean="0">
                          <a:latin typeface="Cambria Math" panose="02040503050406030204" pitchFamily="18" charset="0"/>
                        </a:rPr>
                        <m:t>𝑛</m:t>
                      </m:r>
                      <m:r>
                        <a:rPr lang="en-US" b="0" i="0" baseline="0" dirty="0" smtClean="0">
                          <a:latin typeface="Cambria Math" panose="02040503050406030204" pitchFamily="18" charset="0"/>
                        </a:rPr>
                        <m:t>−</m:t>
                      </m:r>
                      <m:r>
                        <a:rPr lang="en-US" b="0" i="1" baseline="0" dirty="0" smtClean="0">
                          <a:latin typeface="Cambria Math" panose="02040503050406030204" pitchFamily="18" charset="0"/>
                        </a:rPr>
                        <m:t>𝑟</m:t>
                      </m:r>
                      <m:r>
                        <a:rPr lang="en-US" b="0" i="0" baseline="0" dirty="0" smtClean="0">
                          <a:latin typeface="Cambria Math" panose="02040503050406030204" pitchFamily="18" charset="0"/>
                        </a:rPr>
                        <m:t>=4→7−</m:t>
                      </m:r>
                      <m:r>
                        <a:rPr lang="en-US" b="0" i="1" baseline="0" dirty="0" smtClean="0">
                          <a:latin typeface="Cambria Math" panose="02040503050406030204" pitchFamily="18" charset="0"/>
                        </a:rPr>
                        <m:t>𝑟</m:t>
                      </m:r>
                      <m:r>
                        <a:rPr lang="en-US" b="0" i="1" baseline="0" dirty="0" smtClean="0">
                          <a:latin typeface="Cambria Math" panose="02040503050406030204" pitchFamily="18" charset="0"/>
                        </a:rPr>
                        <m:t>=4→</m:t>
                      </m:r>
                      <m:r>
                        <a:rPr lang="en-US" b="0" i="1" baseline="0" dirty="0" smtClean="0">
                          <a:latin typeface="Cambria Math" panose="02040503050406030204" pitchFamily="18" charset="0"/>
                        </a:rPr>
                        <m:t>𝑟</m:t>
                      </m:r>
                      <m:r>
                        <a:rPr lang="en-US" b="0" i="1" baseline="0" dirty="0" smtClean="0">
                          <a:latin typeface="Cambria Math" panose="02040503050406030204" pitchFamily="18" charset="0"/>
                        </a:rPr>
                        <m:t>=3</m:t>
                      </m:r>
                    </m:oMath>
                  </m:oMathPara>
                </a14:m>
                <a:endParaRPr lang="en-US" i="1" baseline="0" dirty="0"/>
              </a:p>
              <a:p>
                <a:pPr/>
                <a14:m>
                  <m:oMathPara xmlns:m="http://schemas.openxmlformats.org/officeDocument/2006/math">
                    <m:oMathParaPr>
                      <m:jc m:val="centerGroup"/>
                    </m:oMathParaPr>
                    <m:oMath xmlns:m="http://schemas.openxmlformats.org/officeDocument/2006/math">
                      <m:sSub>
                        <m:sSubPr>
                          <m:ctrlPr>
                            <a:rPr lang="en-US" b="0" i="1" baseline="0" dirty="0" smtClean="0">
                              <a:latin typeface="Cambria Math" panose="02040503050406030204" pitchFamily="18" charset="0"/>
                            </a:rPr>
                          </m:ctrlPr>
                        </m:sSubPr>
                        <m:e>
                          <m:sPre>
                            <m:sPrePr>
                              <m:ctrlPr>
                                <a:rPr lang="en-US" b="0" i="1" baseline="0" dirty="0" smtClean="0">
                                  <a:latin typeface="Cambria Math" panose="02040503050406030204" pitchFamily="18" charset="0"/>
                                </a:rPr>
                              </m:ctrlPr>
                            </m:sPrePr>
                            <m:sub>
                              <m:r>
                                <a:rPr lang="en-US" b="0" i="1" baseline="0" dirty="0" smtClean="0">
                                  <a:latin typeface="Cambria Math" panose="02040503050406030204" pitchFamily="18" charset="0"/>
                                </a:rPr>
                                <m:t>7</m:t>
                              </m:r>
                            </m:sub>
                            <m:sup/>
                            <m:e>
                              <m:r>
                                <a:rPr lang="en-US" i="1" baseline="0" dirty="0" smtClean="0">
                                  <a:latin typeface="Cambria Math" panose="02040503050406030204" pitchFamily="18" charset="0"/>
                                </a:rPr>
                                <m:t>𝐶</m:t>
                              </m:r>
                            </m:e>
                          </m:sPre>
                        </m:e>
                        <m:sub>
                          <m:r>
                            <a:rPr lang="en-US" b="0" i="1" baseline="0" dirty="0" smtClean="0">
                              <a:latin typeface="Cambria Math" panose="02040503050406030204" pitchFamily="18" charset="0"/>
                            </a:rPr>
                            <m:t>3</m:t>
                          </m:r>
                        </m:sub>
                      </m:sSub>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𝑎</m:t>
                          </m:r>
                        </m:e>
                        <m:sup>
                          <m:r>
                            <a:rPr lang="en-US" b="0" i="1" baseline="0" dirty="0" smtClean="0">
                              <a:latin typeface="Cambria Math" panose="02040503050406030204" pitchFamily="18" charset="0"/>
                            </a:rPr>
                            <m:t>7−3</m:t>
                          </m:r>
                        </m:sup>
                      </m:sSup>
                      <m:sSup>
                        <m:sSupPr>
                          <m:ctrlPr>
                            <a:rPr lang="en-US" b="0" i="1" baseline="0" dirty="0" smtClean="0">
                              <a:latin typeface="Cambria Math" panose="02040503050406030204" pitchFamily="18" charset="0"/>
                            </a:rPr>
                          </m:ctrlPr>
                        </m:sSupPr>
                        <m:e>
                          <m:r>
                            <a:rPr lang="en-US" i="1" baseline="0" dirty="0" smtClean="0">
                              <a:latin typeface="Cambria Math" panose="02040503050406030204" pitchFamily="18" charset="0"/>
                            </a:rPr>
                            <m:t>𝑏</m:t>
                          </m:r>
                        </m:e>
                        <m:sup>
                          <m:r>
                            <a:rPr lang="en-US" b="0" i="1" baseline="0" dirty="0" smtClean="0">
                              <a:latin typeface="Cambria Math" panose="02040503050406030204" pitchFamily="18" charset="0"/>
                            </a:rPr>
                            <m:t>3</m:t>
                          </m:r>
                        </m:sup>
                      </m:sSup>
                      <m:r>
                        <a:rPr lang="en-US" i="1" baseline="0" dirty="0" smtClean="0">
                          <a:latin typeface="Cambria Math" panose="02040503050406030204" pitchFamily="18" charset="0"/>
                        </a:rPr>
                        <m:t>=</m:t>
                      </m:r>
                      <m:r>
                        <a:rPr lang="en-US" b="0" i="1" baseline="0" dirty="0" smtClean="0">
                          <a:latin typeface="Cambria Math" panose="02040503050406030204" pitchFamily="18" charset="0"/>
                        </a:rPr>
                        <m:t>35·</m:t>
                      </m:r>
                      <m:sSup>
                        <m:sSupPr>
                          <m:ctrlPr>
                            <a:rPr lang="en-US" b="0" i="1" baseline="0" dirty="0" smtClean="0">
                              <a:latin typeface="Cambria Math" panose="02040503050406030204" pitchFamily="18" charset="0"/>
                            </a:rPr>
                          </m:ctrlPr>
                        </m:sSupPr>
                        <m:e>
                          <m:d>
                            <m:dPr>
                              <m:ctrlPr>
                                <a:rPr lang="en-US" i="1" baseline="0" dirty="0" smtClean="0">
                                  <a:latin typeface="Cambria Math" panose="02040503050406030204" pitchFamily="18" charset="0"/>
                                </a:rPr>
                              </m:ctrlPr>
                            </m:dPr>
                            <m:e>
                              <m:r>
                                <a:rPr lang="en-US" b="0" i="1" baseline="0" dirty="0" smtClean="0">
                                  <a:latin typeface="Cambria Math" panose="02040503050406030204" pitchFamily="18" charset="0"/>
                                </a:rPr>
                                <m:t>𝑥</m:t>
                              </m:r>
                            </m:e>
                          </m:d>
                        </m:e>
                        <m:sup>
                          <m:r>
                            <a:rPr lang="en-US" b="0" i="1" baseline="0" dirty="0" smtClean="0">
                              <a:latin typeface="Cambria Math" panose="02040503050406030204" pitchFamily="18" charset="0"/>
                            </a:rPr>
                            <m:t>4</m:t>
                          </m:r>
                        </m:sup>
                      </m:sSup>
                      <m:sSup>
                        <m:sSupPr>
                          <m:ctrlPr>
                            <a:rPr lang="en-US" b="0" i="1" baseline="0" dirty="0" smtClean="0">
                              <a:latin typeface="Cambria Math" panose="02040503050406030204" pitchFamily="18" charset="0"/>
                            </a:rPr>
                          </m:ctrlPr>
                        </m:sSupPr>
                        <m:e>
                          <m:d>
                            <m:dPr>
                              <m:ctrlPr>
                                <a:rPr lang="en-US" b="0" i="1" baseline="0" dirty="0" smtClean="0">
                                  <a:latin typeface="Cambria Math" panose="02040503050406030204" pitchFamily="18" charset="0"/>
                                </a:rPr>
                              </m:ctrlPr>
                            </m:dPr>
                            <m:e>
                              <m:r>
                                <a:rPr lang="en-US" i="1" baseline="0" dirty="0" smtClean="0">
                                  <a:latin typeface="Cambria Math" panose="02040503050406030204" pitchFamily="18" charset="0"/>
                                </a:rPr>
                                <m:t>−3</m:t>
                              </m:r>
                            </m:e>
                          </m:d>
                        </m:e>
                        <m:sup>
                          <m:r>
                            <a:rPr lang="en-US" b="0" i="1" baseline="0" dirty="0" smtClean="0">
                              <a:latin typeface="Cambria Math" panose="02040503050406030204" pitchFamily="18" charset="0"/>
                            </a:rPr>
                            <m:t>3</m:t>
                          </m:r>
                        </m:sup>
                      </m:sSup>
                      <m:r>
                        <a:rPr lang="en-US" i="1" baseline="0" dirty="0" smtClean="0">
                          <a:latin typeface="Cambria Math" panose="02040503050406030204" pitchFamily="18" charset="0"/>
                        </a:rPr>
                        <m:t> </m:t>
                      </m:r>
                      <m:r>
                        <a:rPr lang="en-US" i="1" baseline="0" dirty="0">
                          <a:latin typeface="Cambria Math" panose="02040503050406030204" pitchFamily="18" charset="0"/>
                          <a:sym typeface="Wingdings" pitchFamily="2" charset="2"/>
                        </a:rPr>
                        <m:t></m:t>
                      </m:r>
                      <m:r>
                        <a:rPr lang="en-US" b="0" i="1" baseline="0" dirty="0" smtClean="0">
                          <a:latin typeface="Cambria Math" panose="02040503050406030204" pitchFamily="18" charset="0"/>
                          <a:sym typeface="Wingdings" pitchFamily="2" charset="2"/>
                        </a:rPr>
                        <m:t>−945</m:t>
                      </m:r>
                      <m:sSup>
                        <m:sSupPr>
                          <m:ctrlPr>
                            <a:rPr lang="en-US" b="0" i="1" baseline="0" dirty="0" smtClean="0">
                              <a:latin typeface="Cambria Math" panose="02040503050406030204" pitchFamily="18" charset="0"/>
                              <a:sym typeface="Wingdings" pitchFamily="2" charset="2"/>
                            </a:rPr>
                          </m:ctrlPr>
                        </m:sSupPr>
                        <m:e>
                          <m:r>
                            <a:rPr lang="en-US" i="1" baseline="0" dirty="0">
                              <a:latin typeface="Cambria Math" panose="02040503050406030204" pitchFamily="18" charset="0"/>
                              <a:sym typeface="Wingdings" pitchFamily="2" charset="2"/>
                            </a:rPr>
                            <m:t>𝑥</m:t>
                          </m:r>
                        </m:e>
                        <m:sup>
                          <m:r>
                            <a:rPr lang="en-US" b="0" i="1" baseline="0" dirty="0" smtClean="0">
                              <a:latin typeface="Cambria Math" panose="02040503050406030204" pitchFamily="18" charset="0"/>
                              <a:sym typeface="Wingdings" pitchFamily="2" charset="2"/>
                            </a:rPr>
                            <m:t>4</m:t>
                          </m:r>
                        </m:sup>
                      </m:sSup>
                    </m:oMath>
                  </m:oMathPara>
                </a14:m>
                <a:endParaRPr lang="en-US" baseline="0" dirty="0"/>
              </a:p>
              <a:p>
                <a:r>
                  <a:rPr lang="en-US" baseline="0" dirty="0"/>
                  <a:t>#55</a:t>
                </a:r>
              </a:p>
              <a:p>
                <a:pPr/>
                <a14:m>
                  <m:oMathPara xmlns:m="http://schemas.openxmlformats.org/officeDocument/2006/math">
                    <m:oMathParaPr>
                      <m:jc m:val="centerGroup"/>
                    </m:oMathParaPr>
                    <m:oMath xmlns:m="http://schemas.openxmlformats.org/officeDocument/2006/math">
                      <m:r>
                        <a:rPr lang="en-US" b="0" i="1" baseline="0" smtClean="0">
                          <a:latin typeface="Cambria Math" panose="02040503050406030204" pitchFamily="18" charset="0"/>
                        </a:rPr>
                        <m:t>𝑛</m:t>
                      </m:r>
                      <m:r>
                        <a:rPr lang="en-US" b="0" i="1" baseline="0" smtClean="0">
                          <a:latin typeface="Cambria Math" panose="02040503050406030204" pitchFamily="18" charset="0"/>
                        </a:rPr>
                        <m:t>=10, </m:t>
                      </m:r>
                      <m:r>
                        <a:rPr lang="en-US" b="0" i="1" baseline="0" smtClean="0">
                          <a:latin typeface="Cambria Math" panose="02040503050406030204" pitchFamily="18" charset="0"/>
                        </a:rPr>
                        <m:t>𝑛</m:t>
                      </m:r>
                      <m:r>
                        <a:rPr lang="en-US" b="0" i="1" baseline="0" smtClean="0">
                          <a:latin typeface="Cambria Math" panose="02040503050406030204" pitchFamily="18" charset="0"/>
                        </a:rPr>
                        <m:t>−</m:t>
                      </m:r>
                      <m:r>
                        <a:rPr lang="en-US" b="0" i="1" baseline="0" smtClean="0">
                          <a:latin typeface="Cambria Math" panose="02040503050406030204" pitchFamily="18" charset="0"/>
                        </a:rPr>
                        <m:t>𝑟</m:t>
                      </m:r>
                      <m:r>
                        <a:rPr lang="en-US" b="0" i="1" baseline="0" smtClean="0">
                          <a:latin typeface="Cambria Math" panose="02040503050406030204" pitchFamily="18" charset="0"/>
                        </a:rPr>
                        <m:t>=5→10−</m:t>
                      </m:r>
                      <m:r>
                        <a:rPr lang="en-US" b="0" i="1" baseline="0" smtClean="0">
                          <a:latin typeface="Cambria Math" panose="02040503050406030204" pitchFamily="18" charset="0"/>
                        </a:rPr>
                        <m:t>𝑟</m:t>
                      </m:r>
                      <m:r>
                        <a:rPr lang="en-US" b="0" i="1" baseline="0" smtClean="0">
                          <a:latin typeface="Cambria Math" panose="02040503050406030204" pitchFamily="18" charset="0"/>
                        </a:rPr>
                        <m:t>=5→</m:t>
                      </m:r>
                      <m:r>
                        <a:rPr lang="en-US" b="0" i="1" baseline="0" smtClean="0">
                          <a:latin typeface="Cambria Math" panose="02040503050406030204" pitchFamily="18" charset="0"/>
                        </a:rPr>
                        <m:t>𝑟</m:t>
                      </m:r>
                      <m:r>
                        <a:rPr lang="en-US" b="0" i="1" baseline="0" smtClean="0">
                          <a:latin typeface="Cambria Math" panose="02040503050406030204" pitchFamily="18" charset="0"/>
                        </a:rPr>
                        <m:t>=5</m:t>
                      </m:r>
                    </m:oMath>
                  </m:oMathPara>
                </a14:m>
                <a:endParaRPr lang="en-US" b="0" baseline="0" dirty="0"/>
              </a:p>
              <a:p>
                <a:pPr/>
                <a14:m>
                  <m:oMathPara xmlns:m="http://schemas.openxmlformats.org/officeDocument/2006/math">
                    <m:oMathParaPr>
                      <m:jc m:val="centerGroup"/>
                    </m:oMathParaPr>
                    <m:oMath xmlns:m="http://schemas.openxmlformats.org/officeDocument/2006/math">
                      <m:sSub>
                        <m:sSubPr>
                          <m:ctrlPr>
                            <a:rPr lang="en-US" b="0" i="1" baseline="0" smtClean="0">
                              <a:latin typeface="Cambria Math" panose="02040503050406030204" pitchFamily="18" charset="0"/>
                            </a:rPr>
                          </m:ctrlPr>
                        </m:sSubPr>
                        <m:e>
                          <m:sPre>
                            <m:sPrePr>
                              <m:ctrlPr>
                                <a:rPr lang="en-US" b="0" i="1" baseline="0" smtClean="0">
                                  <a:latin typeface="Cambria Math" panose="02040503050406030204" pitchFamily="18" charset="0"/>
                                </a:rPr>
                              </m:ctrlPr>
                            </m:sPrePr>
                            <m:sub>
                              <m:r>
                                <a:rPr lang="en-US" b="0" i="1" baseline="0" smtClean="0">
                                  <a:latin typeface="Cambria Math" panose="02040503050406030204" pitchFamily="18" charset="0"/>
                                </a:rPr>
                                <m:t>10</m:t>
                              </m:r>
                            </m:sub>
                            <m:sup/>
                            <m:e>
                              <m:r>
                                <a:rPr lang="en-US" b="0" i="1" baseline="0" smtClean="0">
                                  <a:latin typeface="Cambria Math" panose="02040503050406030204" pitchFamily="18" charset="0"/>
                                </a:rPr>
                                <m:t>𝐶</m:t>
                              </m:r>
                            </m:e>
                          </m:sPre>
                        </m:e>
                        <m:sub>
                          <m:r>
                            <a:rPr lang="en-US" b="0" i="1" baseline="0" smtClean="0">
                              <a:latin typeface="Cambria Math" panose="02040503050406030204" pitchFamily="18" charset="0"/>
                            </a:rPr>
                            <m:t>5</m:t>
                          </m:r>
                        </m:sub>
                      </m:sSub>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𝑎</m:t>
                          </m:r>
                        </m:e>
                        <m:sup>
                          <m:r>
                            <a:rPr lang="en-US" b="0" i="1" baseline="0" smtClean="0">
                              <a:latin typeface="Cambria Math" panose="02040503050406030204" pitchFamily="18" charset="0"/>
                            </a:rPr>
                            <m:t>10−5</m:t>
                          </m:r>
                        </m:sup>
                      </m:sSup>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𝑏</m:t>
                          </m:r>
                        </m:e>
                        <m:sup>
                          <m:r>
                            <a:rPr lang="en-US" b="0" i="1" baseline="0" smtClean="0">
                              <a:latin typeface="Cambria Math" panose="02040503050406030204" pitchFamily="18" charset="0"/>
                            </a:rPr>
                            <m:t>5</m:t>
                          </m:r>
                        </m:sup>
                      </m:sSup>
                      <m:r>
                        <a:rPr lang="en-US" b="0" i="1" baseline="0" smtClean="0">
                          <a:latin typeface="Cambria Math" panose="02040503050406030204" pitchFamily="18" charset="0"/>
                        </a:rPr>
                        <m:t>=252·</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5</m:t>
                          </m:r>
                        </m:sup>
                      </m:sSup>
                      <m:r>
                        <a:rPr lang="en-US" b="0" i="1" baseline="0" smtClean="0">
                          <a:latin typeface="Cambria Math" panose="02040503050406030204" pitchFamily="18" charset="0"/>
                        </a:rPr>
                        <m:t>·</m:t>
                      </m:r>
                      <m:sSup>
                        <m:sSupPr>
                          <m:ctrlPr>
                            <a:rPr lang="en-US" b="0" i="1" baseline="0" smtClean="0">
                              <a:latin typeface="Cambria Math" panose="02040503050406030204" pitchFamily="18" charset="0"/>
                            </a:rPr>
                          </m:ctrlPr>
                        </m:sSupPr>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−2</m:t>
                              </m:r>
                            </m:e>
                          </m:d>
                        </m:e>
                        <m:sup>
                          <m:r>
                            <a:rPr lang="en-US" b="0" i="1" baseline="0" smtClean="0">
                              <a:latin typeface="Cambria Math" panose="02040503050406030204" pitchFamily="18" charset="0"/>
                            </a:rPr>
                            <m:t>5</m:t>
                          </m:r>
                        </m:sup>
                      </m:sSup>
                      <m:r>
                        <a:rPr lang="en-US" b="0" i="1" baseline="0" smtClean="0">
                          <a:latin typeface="Cambria Math" panose="02040503050406030204" pitchFamily="18" charset="0"/>
                        </a:rPr>
                        <m:t>=−8064</m:t>
                      </m:r>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𝑥</m:t>
                          </m:r>
                        </m:e>
                        <m:sup>
                          <m:r>
                            <a:rPr lang="en-US" b="0" i="1" baseline="0" smtClean="0">
                              <a:latin typeface="Cambria Math" panose="02040503050406030204" pitchFamily="18" charset="0"/>
                            </a:rPr>
                            <m:t>5</m:t>
                          </m:r>
                        </m:sup>
                      </m:sSup>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baseline="0" dirty="0">
                    <a:latin typeface="Cambria Math" panose="02040503050406030204" pitchFamily="18" charset="0"/>
                  </a:rPr>
                  <a:t>𝑛=10, 𝑟=7</a:t>
                </a:r>
                <a:endParaRPr lang="en-US" baseline="0" dirty="0"/>
              </a:p>
              <a:p>
                <a:r>
                  <a:rPr lang="en-US" b="0" i="0" baseline="0" dirty="0">
                    <a:latin typeface="Cambria Math" panose="02040503050406030204" pitchFamily="18" charset="0"/>
                  </a:rPr>
                  <a:t>〖(_</a:t>
                </a:r>
                <a:r>
                  <a:rPr lang="en-US" i="0" baseline="0" dirty="0">
                    <a:latin typeface="Cambria Math" panose="02040503050406030204" pitchFamily="18" charset="0"/>
                  </a:rPr>
                  <a:t>10^</a:t>
                </a:r>
                <a:r>
                  <a:rPr lang="en-US" b="0" i="0" baseline="0" dirty="0">
                    <a:latin typeface="Cambria Math" panose="02040503050406030204" pitchFamily="18" charset="0"/>
                  </a:rPr>
                  <a:t>)</a:t>
                </a:r>
                <a:r>
                  <a:rPr lang="en-US" i="0" baseline="0" dirty="0">
                    <a:latin typeface="Cambria Math" panose="02040503050406030204" pitchFamily="18" charset="0"/>
                  </a:rPr>
                  <a:t>𝐶</a:t>
                </a:r>
                <a:r>
                  <a:rPr lang="en-US" b="0" i="0" baseline="0" dirty="0">
                    <a:latin typeface="Cambria Math" panose="02040503050406030204" pitchFamily="18" charset="0"/>
                  </a:rPr>
                  <a:t>〗_</a:t>
                </a:r>
                <a:r>
                  <a:rPr lang="en-US" i="0" baseline="0" dirty="0">
                    <a:latin typeface="Cambria Math" panose="02040503050406030204" pitchFamily="18" charset="0"/>
                  </a:rPr>
                  <a:t>7</a:t>
                </a:r>
                <a:r>
                  <a:rPr lang="en-US" b="0" i="0" baseline="0" dirty="0">
                    <a:latin typeface="Cambria Math" panose="02040503050406030204" pitchFamily="18" charset="0"/>
                  </a:rPr>
                  <a:t> </a:t>
                </a:r>
                <a:r>
                  <a:rPr lang="en-US" i="0" baseline="0" dirty="0">
                    <a:latin typeface="Cambria Math" panose="02040503050406030204" pitchFamily="18" charset="0"/>
                  </a:rPr>
                  <a:t>𝑎</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𝑏</a:t>
                </a:r>
                <a:r>
                  <a:rPr lang="en-US" b="0" i="0" baseline="0" dirty="0">
                    <a:latin typeface="Cambria Math" panose="02040503050406030204" pitchFamily="18" charset="0"/>
                  </a:rPr>
                  <a:t>^</a:t>
                </a:r>
                <a:r>
                  <a:rPr lang="en-US" i="0" baseline="0" dirty="0">
                    <a:latin typeface="Cambria Math" panose="02040503050406030204" pitchFamily="18" charset="0"/>
                  </a:rPr>
                  <a:t>7=120</a:t>
                </a:r>
                <a:r>
                  <a:rPr lang="en-US" b="0" i="0" baseline="0" dirty="0">
                    <a:latin typeface="Cambria Math" panose="02040503050406030204" pitchFamily="18" charset="0"/>
                  </a:rPr>
                  <a:t>·</a:t>
                </a:r>
                <a:r>
                  <a:rPr lang="en-US" i="0" baseline="0" dirty="0">
                    <a:latin typeface="Cambria Math" panose="02040503050406030204" pitchFamily="18" charset="0"/>
                  </a:rPr>
                  <a:t>(2)</a:t>
                </a:r>
                <a:r>
                  <a:rPr lang="en-US" b="0" i="0" baseline="0" dirty="0">
                    <a:latin typeface="Cambria Math" panose="02040503050406030204" pitchFamily="18" charset="0"/>
                  </a:rPr>
                  <a:t>^</a:t>
                </a:r>
                <a:r>
                  <a:rPr lang="en-US" i="0" baseline="0" dirty="0">
                    <a:latin typeface="Cambria Math" panose="02040503050406030204" pitchFamily="18" charset="0"/>
                  </a:rPr>
                  <a:t>3</a:t>
                </a:r>
                <a:r>
                  <a:rPr lang="en-US" b="0" i="0" baseline="0" dirty="0">
                    <a:latin typeface="Cambria Math" panose="02040503050406030204" pitchFamily="18" charset="0"/>
                  </a:rPr>
                  <a:t> (</a:t>
                </a:r>
                <a:r>
                  <a:rPr lang="en-US" i="0" baseline="0" dirty="0">
                    <a:latin typeface="Cambria Math" panose="02040503050406030204" pitchFamily="18" charset="0"/>
                  </a:rPr>
                  <a:t>−3𝑥)</a:t>
                </a:r>
                <a:r>
                  <a:rPr lang="en-US" b="0" i="0" baseline="0" dirty="0">
                    <a:latin typeface="Cambria Math" panose="02040503050406030204" pitchFamily="18" charset="0"/>
                  </a:rPr>
                  <a:t>^</a:t>
                </a:r>
                <a:r>
                  <a:rPr lang="en-US" i="0" baseline="0" dirty="0">
                    <a:latin typeface="Cambria Math" panose="02040503050406030204" pitchFamily="18" charset="0"/>
                  </a:rPr>
                  <a:t>7  </a:t>
                </a:r>
                <a:r>
                  <a:rPr lang="en-US" i="0" baseline="0" dirty="0">
                    <a:latin typeface="Cambria Math" panose="02040503050406030204" pitchFamily="18" charset="0"/>
                    <a:sym typeface="Wingdings" pitchFamily="2" charset="2"/>
                  </a:rPr>
                  <a:t></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2099520𝑥</a:t>
                </a:r>
                <a:r>
                  <a:rPr lang="en-US" b="0" i="0" baseline="0" dirty="0">
                    <a:latin typeface="Cambria Math" panose="02040503050406030204" pitchFamily="18" charset="0"/>
                    <a:sym typeface="Wingdings" pitchFamily="2" charset="2"/>
                  </a:rPr>
                  <a:t>^</a:t>
                </a:r>
                <a:r>
                  <a:rPr lang="en-US" i="0" baseline="0" dirty="0">
                    <a:latin typeface="Cambria Math" panose="02040503050406030204" pitchFamily="18" charset="0"/>
                    <a:sym typeface="Wingdings" pitchFamily="2" charset="2"/>
                  </a:rPr>
                  <a:t>7</a:t>
                </a:r>
                <a:endParaRPr lang="en-US" baseline="0"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60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Sample Space</a:t>
                </a:r>
              </a:p>
              <a:p>
                <a:r>
                  <a:rPr lang="en-US" dirty="0"/>
                  <a:t>(0, 0)	(1, 0)	(2, 0)</a:t>
                </a:r>
              </a:p>
              <a:p>
                <a:r>
                  <a:rPr lang="en-US" dirty="0"/>
                  <a:t>(0, 1)	(1, 1)	(2, 1)</a:t>
                </a:r>
              </a:p>
              <a:p>
                <a:r>
                  <a:rPr lang="en-US" dirty="0"/>
                  <a:t>(0, 2)	(1, 2)	(2, 2)</a:t>
                </a:r>
              </a:p>
              <a:p>
                <a:endParaRPr lang="en-US" dirty="0"/>
              </a:p>
              <a:p>
                <a:r>
                  <a:rPr lang="en-US" dirty="0"/>
                  <a:t>Table</a:t>
                </a:r>
              </a:p>
              <a:p>
                <a:r>
                  <a:rPr lang="en-US" dirty="0"/>
                  <a:t>x     0     1     2     3     4</a:t>
                </a:r>
              </a:p>
              <a:p>
                <a:r>
                  <a:rPr lang="en-US" dirty="0"/>
                  <a:t>P(x) </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9</m:t>
                        </m:r>
                      </m:den>
                    </m:f>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9</m:t>
                        </m:r>
                      </m:den>
                    </m:f>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9</m:t>
                        </m:r>
                      </m:den>
                    </m:f>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9</m:t>
                        </m:r>
                      </m:den>
                    </m:f>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9</m:t>
                        </m:r>
                      </m:den>
                    </m:f>
                  </m:oMath>
                </a14:m>
                <a:endParaRPr lang="en-US" dirty="0"/>
              </a:p>
              <a:p>
                <a:endParaRPr lang="en-US" dirty="0"/>
              </a:p>
              <a:p>
                <a:r>
                  <a:rPr lang="en-US" dirty="0"/>
                  <a:t>Make histogram</a:t>
                </a:r>
              </a:p>
              <a:p>
                <a:endParaRPr lang="en-US" dirty="0"/>
              </a:p>
              <a:p>
                <a:r>
                  <a:rPr lang="en-US" dirty="0"/>
                  <a:t>#1: Sample Space: 1, 1, 1, 1, 1, 2, 2, 2, 3, 3</a:t>
                </a:r>
              </a:p>
              <a:p>
                <a:r>
                  <a:rPr lang="en-US" dirty="0"/>
                  <a:t>Table</a:t>
                </a:r>
              </a:p>
              <a:p>
                <a:r>
                  <a:rPr lang="en-US" dirty="0"/>
                  <a:t>X     1       2      3</a:t>
                </a:r>
              </a:p>
              <a:p>
                <a:r>
                  <a:rPr lang="en-US" dirty="0"/>
                  <a:t>P(x) </a:t>
                </a:r>
                <a:r>
                  <a:rPr lang="en-US" b="0" i="0" dirty="0">
                    <a:latin typeface="+mj-lt"/>
                  </a:rPr>
                  <a:t>0.5</a:t>
                </a:r>
                <a:r>
                  <a:rPr lang="en-US" dirty="0"/>
                  <a:t>    0.3    0.2</a:t>
                </a:r>
              </a:p>
            </p:txBody>
          </p:sp>
        </mc:Choice>
        <mc:Fallback xmlns="">
          <p:sp>
            <p:nvSpPr>
              <p:cNvPr id="3" name="Notes Placeholder 2"/>
              <p:cNvSpPr>
                <a:spLocks noGrp="1"/>
              </p:cNvSpPr>
              <p:nvPr>
                <p:ph type="body" idx="1"/>
              </p:nvPr>
            </p:nvSpPr>
            <p:spPr/>
            <p:txBody>
              <a:bodyPr/>
              <a:lstStyle/>
              <a:p>
                <a:r>
                  <a:rPr lang="en-US" dirty="0"/>
                  <a:t>Sample Space</a:t>
                </a:r>
              </a:p>
              <a:p>
                <a:r>
                  <a:rPr lang="en-US" dirty="0"/>
                  <a:t>(0, 0)	(1, 0)	(2, 0)</a:t>
                </a:r>
              </a:p>
              <a:p>
                <a:r>
                  <a:rPr lang="en-US" dirty="0"/>
                  <a:t>(0, 1)	(1, 1)	(2, 1)</a:t>
                </a:r>
              </a:p>
              <a:p>
                <a:r>
                  <a:rPr lang="en-US" dirty="0"/>
                  <a:t>(0, 2)	(1, 2)	(2, 2)</a:t>
                </a:r>
              </a:p>
              <a:p>
                <a:endParaRPr lang="en-US" dirty="0"/>
              </a:p>
              <a:p>
                <a:r>
                  <a:rPr lang="en-US" dirty="0"/>
                  <a:t>Table</a:t>
                </a:r>
              </a:p>
              <a:p>
                <a:r>
                  <a:rPr lang="en-US" dirty="0"/>
                  <a:t>x     0     1     2     3     4</a:t>
                </a:r>
              </a:p>
              <a:p>
                <a:r>
                  <a:rPr lang="en-US" dirty="0"/>
                  <a:t>P(x) </a:t>
                </a:r>
                <a:r>
                  <a:rPr lang="en-US" i="0" dirty="0">
                    <a:latin typeface="Cambria Math" panose="02040503050406030204" pitchFamily="18" charset="0"/>
                  </a:rPr>
                  <a:t>1/9</a:t>
                </a:r>
                <a:r>
                  <a:rPr lang="en-US" b="0" i="0" dirty="0">
                    <a:latin typeface="Cambria Math" panose="02040503050406030204" pitchFamily="18" charset="0"/>
                  </a:rPr>
                  <a:t>        2/9       3/9         2/9       1/9</a:t>
                </a:r>
                <a:endParaRPr lang="en-US" dirty="0"/>
              </a:p>
              <a:p>
                <a:endParaRPr lang="en-US" dirty="0"/>
              </a:p>
              <a:p>
                <a:r>
                  <a:rPr lang="en-US" dirty="0"/>
                  <a:t>Make histogram</a:t>
                </a:r>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63</a:t>
            </a:fld>
            <a:endParaRPr lang="en-US"/>
          </a:p>
        </p:txBody>
      </p:sp>
    </p:spTree>
    <p:extLst>
      <p:ext uri="{BB962C8B-B14F-4D97-AF65-F5344CB8AC3E}">
        <p14:creationId xmlns:p14="http://schemas.microsoft.com/office/powerpoint/2010/main" val="35146381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2</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9</m:t>
                        </m:r>
                      </m:den>
                    </m:f>
                    <m:r>
                      <a:rPr lang="en-US" b="0" i="1" smtClean="0">
                        <a:latin typeface="Cambria Math" panose="02040503050406030204" pitchFamily="18" charset="0"/>
                      </a:rPr>
                      <m:t>=0.444</m:t>
                    </m:r>
                  </m:oMath>
                </a14:m>
                <a:r>
                  <a:rPr lang="en-US" dirty="0"/>
                  <a:t> </a:t>
                </a:r>
              </a:p>
              <a:p>
                <a:endParaRPr lang="en-US" dirty="0"/>
              </a:p>
              <a:p>
                <a:r>
                  <a:rPr lang="en-US" dirty="0"/>
                  <a:t>#5a: 2 most likely; b: 5/8</a:t>
                </a:r>
              </a:p>
            </p:txBody>
          </p:sp>
        </mc:Choice>
        <mc:Fallback xmlns="">
          <p:sp>
            <p:nvSpPr>
              <p:cNvPr id="3" name="Notes Placeholder 2"/>
              <p:cNvSpPr>
                <a:spLocks noGrp="1"/>
              </p:cNvSpPr>
              <p:nvPr>
                <p:ph type="body" idx="1"/>
              </p:nvPr>
            </p:nvSpPr>
            <p:spPr/>
            <p:txBody>
              <a:bodyPr/>
              <a:lstStyle/>
              <a:p>
                <a:r>
                  <a:rPr lang="en-US" dirty="0"/>
                  <a:t>2</a:t>
                </a:r>
              </a:p>
              <a:p>
                <a:r>
                  <a:rPr lang="en-US" b="0" i="0">
                    <a:latin typeface="Cambria Math" panose="02040503050406030204" pitchFamily="18" charset="0"/>
                  </a:rPr>
                  <a:t>2/9+2/9=4/9=0.444</a:t>
                </a:r>
                <a:r>
                  <a:rPr lang="en-US" dirty="0"/>
                  <a:t> </a:t>
                </a:r>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64</a:t>
            </a:fld>
            <a:endParaRPr lang="en-US"/>
          </a:p>
        </p:txBody>
      </p:sp>
    </p:spTree>
    <p:extLst>
      <p:ext uri="{BB962C8B-B14F-4D97-AF65-F5344CB8AC3E}">
        <p14:creationId xmlns:p14="http://schemas.microsoft.com/office/powerpoint/2010/main" val="34188697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2EAE3-EF53-46D2-AE9F-21F3DD8F25C9}" type="slidenum">
              <a:rPr lang="en-US" smtClean="0"/>
              <a:t>65</a:t>
            </a:fld>
            <a:endParaRPr lang="en-US"/>
          </a:p>
        </p:txBody>
      </p:sp>
    </p:spTree>
    <p:extLst>
      <p:ext uri="{BB962C8B-B14F-4D97-AF65-F5344CB8AC3E}">
        <p14:creationId xmlns:p14="http://schemas.microsoft.com/office/powerpoint/2010/main" val="1552867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3</m:t>
                          </m:r>
                        </m:e>
                      </m:d>
                      <m:r>
                        <a:rPr lang="en-US" b="0" i="1" smtClean="0">
                          <a:latin typeface="Cambria Math" panose="02040503050406030204" pitchFamily="18" charset="0"/>
                        </a:rPr>
                        <m:t>=</m:t>
                      </m:r>
                      <m:sSub>
                        <m:sSubPr>
                          <m:ctrlPr>
                            <a:rPr lang="en-US" b="0" i="1" dirty="0" smtClean="0">
                              <a:solidFill>
                                <a:schemeClr val="accent6"/>
                              </a:solidFill>
                              <a:latin typeface="Cambria Math" panose="02040503050406030204" pitchFamily="18" charset="0"/>
                            </a:rPr>
                          </m:ctrlPr>
                        </m:sSubPr>
                        <m:e>
                          <m:sPre>
                            <m:sPrePr>
                              <m:ctrlPr>
                                <a:rPr lang="en-US" i="1" dirty="0" smtClean="0">
                                  <a:solidFill>
                                    <a:schemeClr val="accent6"/>
                                  </a:solidFill>
                                  <a:latin typeface="Cambria Math" panose="02040503050406030204" pitchFamily="18" charset="0"/>
                                </a:rPr>
                              </m:ctrlPr>
                            </m:sPrePr>
                            <m:sub>
                              <m:r>
                                <a:rPr lang="en-US" b="0" i="1" dirty="0" smtClean="0">
                                  <a:solidFill>
                                    <a:schemeClr val="accent6"/>
                                  </a:solidFill>
                                  <a:latin typeface="Cambria Math" panose="02040503050406030204" pitchFamily="18" charset="0"/>
                                </a:rPr>
                                <m:t>20</m:t>
                              </m:r>
                            </m:sub>
                            <m:sup/>
                            <m:e>
                              <m:r>
                                <a:rPr lang="en-US" i="1" dirty="0" err="1">
                                  <a:solidFill>
                                    <a:schemeClr val="accent6"/>
                                  </a:solidFill>
                                  <a:latin typeface="Cambria Math" panose="02040503050406030204" pitchFamily="18" charset="0"/>
                                </a:rPr>
                                <m:t>𝐶</m:t>
                              </m:r>
                            </m:e>
                          </m:sPre>
                        </m:e>
                        <m:sub>
                          <m:r>
                            <a:rPr lang="en-US" b="0" i="1" dirty="0" smtClean="0">
                              <a:solidFill>
                                <a:schemeClr val="accent6"/>
                              </a:solidFill>
                              <a:latin typeface="Cambria Math" panose="02040503050406030204" pitchFamily="18" charset="0"/>
                            </a:rPr>
                            <m:t>3</m:t>
                          </m:r>
                        </m:sub>
                      </m:sSub>
                      <m:sSup>
                        <m:sSupPr>
                          <m:ctrlPr>
                            <a:rPr lang="en-US" b="0" i="1" dirty="0" smtClean="0">
                              <a:solidFill>
                                <a:schemeClr val="accent6"/>
                              </a:solidFill>
                              <a:latin typeface="Cambria Math" panose="02040503050406030204" pitchFamily="18" charset="0"/>
                            </a:rPr>
                          </m:ctrlPr>
                        </m:sSupPr>
                        <m:e>
                          <m:r>
                            <a:rPr lang="en-US" b="0" i="1" dirty="0" smtClean="0">
                              <a:solidFill>
                                <a:schemeClr val="accent6"/>
                              </a:solidFill>
                              <a:latin typeface="Cambria Math" panose="02040503050406030204" pitchFamily="18" charset="0"/>
                            </a:rPr>
                            <m:t>(0.5)</m:t>
                          </m:r>
                        </m:e>
                        <m:sup>
                          <m:r>
                            <a:rPr lang="en-US" b="0" i="1" dirty="0" smtClean="0">
                              <a:solidFill>
                                <a:schemeClr val="accent6"/>
                              </a:solidFill>
                              <a:latin typeface="Cambria Math" panose="02040503050406030204" pitchFamily="18" charset="0"/>
                            </a:rPr>
                            <m:t>3</m:t>
                          </m:r>
                        </m:sup>
                      </m:sSup>
                      <m:sSup>
                        <m:sSupPr>
                          <m:ctrlPr>
                            <a:rPr lang="en-US" b="0" i="1" dirty="0" smtClean="0">
                              <a:solidFill>
                                <a:schemeClr val="accent6"/>
                              </a:solidFill>
                              <a:latin typeface="Cambria Math" panose="02040503050406030204" pitchFamily="18" charset="0"/>
                            </a:rPr>
                          </m:ctrlPr>
                        </m:sSupPr>
                        <m:e>
                          <m:d>
                            <m:dPr>
                              <m:ctrlPr>
                                <a:rPr lang="en-US" b="0" i="1" dirty="0">
                                  <a:solidFill>
                                    <a:schemeClr val="accent6"/>
                                  </a:solidFill>
                                  <a:latin typeface="Cambria Math" panose="02040503050406030204" pitchFamily="18" charset="0"/>
                                </a:rPr>
                              </m:ctrlPr>
                            </m:dPr>
                            <m:e>
                              <m:r>
                                <a:rPr lang="en-US" i="1" dirty="0">
                                  <a:solidFill>
                                    <a:schemeClr val="accent6"/>
                                  </a:solidFill>
                                  <a:latin typeface="Cambria Math" panose="02040503050406030204" pitchFamily="18" charset="0"/>
                                </a:rPr>
                                <m:t>1−</m:t>
                              </m:r>
                              <m:r>
                                <a:rPr lang="en-US" b="0" i="1" dirty="0" smtClean="0">
                                  <a:solidFill>
                                    <a:schemeClr val="accent6"/>
                                  </a:solidFill>
                                  <a:latin typeface="Cambria Math" panose="02040503050406030204" pitchFamily="18" charset="0"/>
                                </a:rPr>
                                <m:t>0.5</m:t>
                              </m:r>
                            </m:e>
                          </m:d>
                        </m:e>
                        <m:sup>
                          <m:r>
                            <a:rPr lang="en-US" b="0" i="1" dirty="0" smtClean="0">
                              <a:solidFill>
                                <a:schemeClr val="accent6"/>
                              </a:solidFill>
                              <a:latin typeface="Cambria Math" panose="02040503050406030204" pitchFamily="18" charset="0"/>
                            </a:rPr>
                            <m:t>20</m:t>
                          </m:r>
                          <m:r>
                            <a:rPr lang="en-US" i="1" dirty="0">
                              <a:solidFill>
                                <a:schemeClr val="accent6"/>
                              </a:solidFill>
                              <a:latin typeface="Cambria Math" panose="02040503050406030204" pitchFamily="18" charset="0"/>
                            </a:rPr>
                            <m:t>−</m:t>
                          </m:r>
                          <m:r>
                            <a:rPr lang="en-US" b="0" i="1" dirty="0" smtClean="0">
                              <a:solidFill>
                                <a:schemeClr val="accent6"/>
                              </a:solidFill>
                              <a:latin typeface="Cambria Math" panose="02040503050406030204" pitchFamily="18" charset="0"/>
                            </a:rPr>
                            <m:t>3</m:t>
                          </m:r>
                        </m:sup>
                      </m:sSup>
                      <m:r>
                        <a:rPr lang="en-US" b="0" i="1" dirty="0" smtClean="0">
                          <a:solidFill>
                            <a:schemeClr val="accent6"/>
                          </a:solidFill>
                          <a:latin typeface="Cambria Math" panose="02040503050406030204" pitchFamily="18" charset="0"/>
                        </a:rPr>
                        <m:t>=0.00109</m:t>
                      </m:r>
                    </m:oMath>
                  </m:oMathPara>
                </a14:m>
                <a:endParaRPr lang="en-US" b="0" dirty="0">
                  <a:solidFill>
                    <a:schemeClr val="accent6"/>
                  </a:solidFill>
                </a:endParaRPr>
              </a:p>
              <a:p>
                <a:r>
                  <a:rPr lang="en-US" dirty="0"/>
                  <a:t>#7</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0" smtClean="0">
                              <a:latin typeface="Cambria Math" panose="02040503050406030204" pitchFamily="18" charset="0"/>
                            </a:rPr>
                            <m:t>1</m:t>
                          </m:r>
                        </m:e>
                      </m:d>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0" smtClean="0">
                                  <a:latin typeface="Cambria Math" panose="02040503050406030204" pitchFamily="18" charset="0"/>
                                </a:rPr>
                                <m:t>20</m:t>
                              </m:r>
                            </m:sub>
                            <m:sup/>
                            <m:e>
                              <m:r>
                                <m:rPr>
                                  <m:sty m:val="p"/>
                                </m:rPr>
                                <a:rPr lang="en-US" b="0" i="0" smtClean="0">
                                  <a:latin typeface="Cambria Math" panose="02040503050406030204" pitchFamily="18" charset="0"/>
                                </a:rPr>
                                <m:t>C</m:t>
                              </m:r>
                            </m:e>
                          </m:sPre>
                        </m:e>
                        <m:sub>
                          <m:r>
                            <a:rPr lang="en-US" b="0" i="0" smtClean="0">
                              <a:latin typeface="Cambria Math" panose="02040503050406030204" pitchFamily="18" charset="0"/>
                            </a:rPr>
                            <m:t>1</m:t>
                          </m:r>
                        </m:sub>
                      </m:sSub>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0" smtClean="0">
                                  <a:latin typeface="Cambria Math" panose="02040503050406030204" pitchFamily="18" charset="0"/>
                                </a:rPr>
                                <m:t>0.5</m:t>
                              </m:r>
                            </m:e>
                          </m:d>
                        </m:e>
                        <m:sup>
                          <m:r>
                            <a:rPr lang="en-US" b="0" i="0" smtClean="0">
                              <a:latin typeface="Cambria Math" panose="02040503050406030204" pitchFamily="18" charset="0"/>
                            </a:rPr>
                            <m:t>1</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0" smtClean="0">
                                  <a:latin typeface="Cambria Math" panose="02040503050406030204" pitchFamily="18" charset="0"/>
                                </a:rPr>
                                <m:t>1−0.5</m:t>
                              </m:r>
                            </m:e>
                          </m:d>
                        </m:e>
                        <m:sup>
                          <m:r>
                            <a:rPr lang="en-US" b="0" i="0" smtClean="0">
                              <a:latin typeface="Cambria Math" panose="02040503050406030204" pitchFamily="18" charset="0"/>
                            </a:rPr>
                            <m:t>20−1</m:t>
                          </m:r>
                        </m:sup>
                      </m:sSup>
                      <m:r>
                        <a:rPr lang="en-US" b="0" i="0" smtClean="0">
                          <a:latin typeface="Cambria Math" panose="02040503050406030204" pitchFamily="18" charset="0"/>
                        </a:rPr>
                        <m:t>=0.0000191</m:t>
                      </m:r>
                    </m:oMath>
                  </m:oMathPara>
                </a14:m>
                <a:endParaRPr lang="en-US" dirty="0"/>
              </a:p>
            </p:txBody>
          </p:sp>
        </mc:Choice>
        <mc:Fallback xmlns="">
          <p:sp>
            <p:nvSpPr>
              <p:cNvPr id="3" name="Notes Placeholder 2"/>
              <p:cNvSpPr>
                <a:spLocks noGrp="1"/>
              </p:cNvSpPr>
              <p:nvPr>
                <p:ph type="body" idx="1"/>
              </p:nvPr>
            </p:nvSpPr>
            <p:spPr/>
            <p:txBody>
              <a:bodyPr/>
              <a:lstStyle/>
              <a:p>
                <a:r>
                  <a:rPr lang="en-US" b="0" i="0">
                    <a:latin typeface="Cambria Math" panose="02040503050406030204" pitchFamily="18" charset="0"/>
                  </a:rPr>
                  <a:t>𝑃(3)=</a:t>
                </a:r>
                <a:r>
                  <a:rPr lang="en-US" b="0" i="0" dirty="0">
                    <a:solidFill>
                      <a:schemeClr val="accent6"/>
                    </a:solidFill>
                    <a:latin typeface="Cambria Math" panose="02040503050406030204" pitchFamily="18" charset="0"/>
                  </a:rPr>
                  <a:t>〖(</a:t>
                </a:r>
                <a:r>
                  <a:rPr lang="en-US" b="0" i="0" dirty="0" err="1">
                    <a:solidFill>
                      <a:schemeClr val="accent6"/>
                    </a:solidFill>
                    <a:latin typeface="Cambria Math" panose="02040503050406030204" pitchFamily="18" charset="0"/>
                  </a:rPr>
                  <a:t>_</a:t>
                </a:r>
                <a:r>
                  <a:rPr lang="en-US" b="0" i="0" dirty="0">
                    <a:solidFill>
                      <a:schemeClr val="accent6"/>
                    </a:solidFill>
                    <a:latin typeface="Cambria Math" panose="02040503050406030204" pitchFamily="18" charset="0"/>
                  </a:rPr>
                  <a:t>20</a:t>
                </a:r>
                <a:r>
                  <a:rPr lang="en-US" b="0" i="0" dirty="0" err="1">
                    <a:solidFill>
                      <a:schemeClr val="accent6"/>
                    </a:solidFill>
                    <a:latin typeface="Cambria Math" panose="02040503050406030204" pitchFamily="18" charset="0"/>
                  </a:rPr>
                  <a:t>^</a:t>
                </a:r>
                <a:r>
                  <a:rPr lang="en-US" b="0" i="0" dirty="0">
                    <a:solidFill>
                      <a:schemeClr val="accent6"/>
                    </a:solidFill>
                    <a:latin typeface="Cambria Math" panose="02040503050406030204" pitchFamily="18" charset="0"/>
                  </a:rPr>
                  <a:t>)</a:t>
                </a:r>
                <a:r>
                  <a:rPr lang="en-US" i="0" dirty="0" err="1">
                    <a:solidFill>
                      <a:schemeClr val="accent6"/>
                    </a:solidFill>
                    <a:latin typeface="Cambria Math" panose="02040503050406030204" pitchFamily="18" charset="0"/>
                  </a:rPr>
                  <a:t>𝐶</a:t>
                </a:r>
                <a:r>
                  <a:rPr lang="en-US" b="0" i="0" dirty="0">
                    <a:solidFill>
                      <a:schemeClr val="accent6"/>
                    </a:solidFill>
                    <a:latin typeface="Cambria Math" panose="02040503050406030204" pitchFamily="18" charset="0"/>
                  </a:rPr>
                  <a:t>〗_3 〖(0.5)〗^3 (</a:t>
                </a:r>
                <a:r>
                  <a:rPr lang="en-US" i="0" dirty="0">
                    <a:solidFill>
                      <a:schemeClr val="accent6"/>
                    </a:solidFill>
                    <a:latin typeface="Cambria Math" panose="02040503050406030204" pitchFamily="18" charset="0"/>
                  </a:rPr>
                  <a:t>1−</a:t>
                </a:r>
                <a:r>
                  <a:rPr lang="en-US" b="0" i="0" dirty="0">
                    <a:solidFill>
                      <a:schemeClr val="accent6"/>
                    </a:solidFill>
                    <a:latin typeface="Cambria Math" panose="02040503050406030204" pitchFamily="18" charset="0"/>
                  </a:rPr>
                  <a:t>0.5)^(20</a:t>
                </a:r>
                <a:r>
                  <a:rPr lang="en-US" i="0" dirty="0">
                    <a:solidFill>
                      <a:schemeClr val="accent6"/>
                    </a:solidFill>
                    <a:latin typeface="Cambria Math" panose="02040503050406030204" pitchFamily="18" charset="0"/>
                  </a:rPr>
                  <a:t>−</a:t>
                </a:r>
                <a:r>
                  <a:rPr lang="en-US" b="0" i="0" dirty="0">
                    <a:solidFill>
                      <a:schemeClr val="accent6"/>
                    </a:solidFill>
                    <a:latin typeface="Cambria Math" panose="02040503050406030204" pitchFamily="18" charset="0"/>
                  </a:rPr>
                  <a:t>3)=0.00109</a:t>
                </a:r>
                <a:endParaRPr lang="en-US" b="0" dirty="0">
                  <a:solidFill>
                    <a:schemeClr val="accent6"/>
                  </a:solidFill>
                </a:endParaRPr>
              </a:p>
              <a:p>
                <a:r>
                  <a:rPr lang="en-US" dirty="0"/>
                  <a:t>#7</a:t>
                </a:r>
              </a:p>
              <a:p>
                <a:r>
                  <a:rPr lang="en-US" b="0" i="0">
                    <a:latin typeface="Cambria Math" panose="02040503050406030204" pitchFamily="18" charset="0"/>
                  </a:rPr>
                  <a:t>𝑃(1)=〖(_20^)C〗_1 (0.5)^1 (1−0.5)^(20−1)=0.0000191</a:t>
                </a:r>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66</a:t>
            </a:fld>
            <a:endParaRPr lang="en-US"/>
          </a:p>
        </p:txBody>
      </p:sp>
    </p:spTree>
    <p:extLst>
      <p:ext uri="{BB962C8B-B14F-4D97-AF65-F5344CB8AC3E}">
        <p14:creationId xmlns:p14="http://schemas.microsoft.com/office/powerpoint/2010/main" val="20686868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=.53, </m:t>
                      </m:r>
                      <m:r>
                        <a:rPr lang="en-US" i="1" dirty="0" smtClean="0">
                          <a:latin typeface="Cambria Math" panose="02040503050406030204" pitchFamily="18" charset="0"/>
                        </a:rPr>
                        <m:t>𝑛</m:t>
                      </m:r>
                      <m:r>
                        <a:rPr lang="en-US" i="1" dirty="0" smtClean="0">
                          <a:latin typeface="Cambria Math" panose="02040503050406030204" pitchFamily="18" charset="0"/>
                        </a:rPr>
                        <m:t>=9, </m:t>
                      </m:r>
                      <m:r>
                        <a:rPr lang="en-US" i="1" dirty="0" smtClean="0">
                          <a:latin typeface="Cambria Math" panose="02040503050406030204" pitchFamily="18" charset="0"/>
                        </a:rPr>
                        <m:t>𝑘</m:t>
                      </m:r>
                      <m:r>
                        <a:rPr lang="en-US" i="1" dirty="0" smtClean="0">
                          <a:latin typeface="Cambria Math" panose="02040503050406030204" pitchFamily="18" charset="0"/>
                        </a:rPr>
                        <m:t>=5</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5</m:t>
                          </m:r>
                        </m:e>
                      </m:d>
                      <m:r>
                        <a:rPr lang="en-US" i="1" baseline="0" dirty="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b="0" i="1" baseline="0" dirty="0" smtClean="0">
                                  <a:latin typeface="Cambria Math" panose="02040503050406030204" pitchFamily="18" charset="0"/>
                                </a:rPr>
                              </m:ctrlPr>
                            </m:sPrePr>
                            <m:sub>
                              <m:r>
                                <a:rPr lang="en-US" i="1" baseline="0" dirty="0">
                                  <a:latin typeface="Cambria Math" panose="02040503050406030204" pitchFamily="18" charset="0"/>
                                </a:rPr>
                                <m:t>9</m:t>
                              </m:r>
                            </m:sub>
                            <m:sup/>
                            <m:e>
                              <m:r>
                                <a:rPr lang="en-US" i="1" baseline="0" dirty="0">
                                  <a:latin typeface="Cambria Math" panose="02040503050406030204" pitchFamily="18" charset="0"/>
                                </a:rPr>
                                <m:t>𝐶</m:t>
                              </m:r>
                            </m:e>
                          </m:sPre>
                        </m:e>
                        <m:sub>
                          <m:r>
                            <a:rPr lang="en-US" i="1" baseline="0" dirty="0">
                              <a:latin typeface="Cambria Math" panose="02040503050406030204" pitchFamily="18" charset="0"/>
                            </a:rPr>
                            <m:t>5</m:t>
                          </m:r>
                        </m:sub>
                      </m:sSub>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b="0" i="1" baseline="0" dirty="0" smtClean="0">
                                  <a:latin typeface="Cambria Math" panose="02040503050406030204" pitchFamily="18" charset="0"/>
                                </a:rPr>
                                <m:t>0</m:t>
                              </m:r>
                              <m:r>
                                <a:rPr lang="en-US" i="1" baseline="0" dirty="0">
                                  <a:latin typeface="Cambria Math" panose="02040503050406030204" pitchFamily="18" charset="0"/>
                                </a:rPr>
                                <m:t>.53</m:t>
                              </m:r>
                            </m:e>
                          </m:d>
                        </m:e>
                        <m:sup>
                          <m:r>
                            <a:rPr lang="en-US" i="1" baseline="0" dirty="0">
                              <a:latin typeface="Cambria Math" panose="02040503050406030204" pitchFamily="18" charset="0"/>
                            </a:rPr>
                            <m:t>5</m:t>
                          </m:r>
                        </m:sup>
                      </m:sSup>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i="1" baseline="0" dirty="0">
                                  <a:latin typeface="Cambria Math" panose="02040503050406030204" pitchFamily="18" charset="0"/>
                                </a:rPr>
                                <m:t>1−.53</m:t>
                              </m:r>
                            </m:e>
                          </m:d>
                        </m:e>
                        <m:sup>
                          <m:r>
                            <a:rPr lang="en-US" i="1" baseline="0" dirty="0">
                              <a:latin typeface="Cambria Math" panose="02040503050406030204" pitchFamily="18" charset="0"/>
                            </a:rPr>
                            <m:t>9−5</m:t>
                          </m:r>
                        </m:sup>
                      </m:sSup>
                      <m:r>
                        <a:rPr lang="en-US" i="1" baseline="0" dirty="0">
                          <a:latin typeface="Cambria Math" panose="02040503050406030204" pitchFamily="18" charset="0"/>
                        </a:rPr>
                        <m:t>=</m:t>
                      </m:r>
                      <m:r>
                        <a:rPr lang="en-US" b="0" i="1" baseline="0" dirty="0" smtClean="0">
                          <a:latin typeface="Cambria Math" panose="02040503050406030204" pitchFamily="18" charset="0"/>
                        </a:rPr>
                        <m:t>0</m:t>
                      </m:r>
                      <m:r>
                        <a:rPr lang="en-US" i="1" baseline="0" dirty="0">
                          <a:latin typeface="Cambria Math" panose="02040503050406030204" pitchFamily="18" charset="0"/>
                        </a:rPr>
                        <m:t>.257</m:t>
                      </m:r>
                    </m:oMath>
                  </m:oMathPara>
                </a14:m>
                <a:endParaRPr lang="en-US" baseline="0" dirty="0"/>
              </a:p>
            </p:txBody>
          </p:sp>
        </mc:Choice>
        <mc:Fallback xmlns="">
          <p:sp>
            <p:nvSpPr>
              <p:cNvPr id="3" name="Notes Placeholder 2"/>
              <p:cNvSpPr>
                <a:spLocks noGrp="1"/>
              </p:cNvSpPr>
              <p:nvPr>
                <p:ph type="body" idx="1"/>
              </p:nvPr>
            </p:nvSpPr>
            <p:spPr/>
            <p:txBody>
              <a:bodyPr>
                <a:normAutofit/>
              </a:bodyPr>
              <a:lstStyle/>
              <a:p>
                <a:r>
                  <a:rPr lang="en-US" i="0" dirty="0">
                    <a:latin typeface="Cambria Math" panose="02040503050406030204" pitchFamily="18" charset="0"/>
                  </a:rPr>
                  <a:t>𝑝=.53, 𝑛=9, 𝑘=5</a:t>
                </a:r>
                <a:endParaRPr lang="en-US" dirty="0"/>
              </a:p>
              <a:p>
                <a:endParaRPr lang="en-US" dirty="0"/>
              </a:p>
              <a:p>
                <a:r>
                  <a:rPr lang="en-US" i="0" baseline="0" dirty="0">
                    <a:latin typeface="Cambria Math" panose="02040503050406030204" pitchFamily="18" charset="0"/>
                  </a:rPr>
                  <a:t>𝑃(5)=</a:t>
                </a:r>
                <a:r>
                  <a:rPr lang="en-US" b="0" i="0" baseline="0" dirty="0">
                    <a:latin typeface="Cambria Math" panose="02040503050406030204" pitchFamily="18" charset="0"/>
                  </a:rPr>
                  <a:t>〖(_</a:t>
                </a:r>
                <a:r>
                  <a:rPr lang="en-US" i="0" baseline="0" dirty="0">
                    <a:latin typeface="Cambria Math" panose="02040503050406030204" pitchFamily="18" charset="0"/>
                  </a:rPr>
                  <a:t>9^</a:t>
                </a:r>
                <a:r>
                  <a:rPr lang="en-US" b="0" i="0" baseline="0" dirty="0">
                    <a:latin typeface="Cambria Math" panose="02040503050406030204" pitchFamily="18" charset="0"/>
                  </a:rPr>
                  <a:t>)</a:t>
                </a:r>
                <a:r>
                  <a:rPr lang="en-US" i="0" baseline="0" dirty="0">
                    <a:latin typeface="Cambria Math" panose="02040503050406030204" pitchFamily="18" charset="0"/>
                  </a:rPr>
                  <a:t>𝐶</a:t>
                </a:r>
                <a:r>
                  <a:rPr lang="en-US" b="0" i="0" baseline="0" dirty="0">
                    <a:latin typeface="Cambria Math" panose="02040503050406030204" pitchFamily="18" charset="0"/>
                  </a:rPr>
                  <a:t>〗_</a:t>
                </a:r>
                <a:r>
                  <a:rPr lang="en-US" i="0" baseline="0" dirty="0">
                    <a:latin typeface="Cambria Math" panose="02040503050406030204" pitchFamily="18" charset="0"/>
                  </a:rPr>
                  <a:t>5</a:t>
                </a:r>
                <a:r>
                  <a:rPr lang="en-US" b="0" i="0" baseline="0" dirty="0">
                    <a:latin typeface="Cambria Math" panose="02040503050406030204" pitchFamily="18" charset="0"/>
                  </a:rPr>
                  <a:t> (0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5</a:t>
                </a:r>
                <a:r>
                  <a:rPr lang="en-US" b="0" i="0" baseline="0" dirty="0">
                    <a:latin typeface="Cambria Math" panose="02040503050406030204" pitchFamily="18" charset="0"/>
                  </a:rPr>
                  <a:t> (</a:t>
                </a:r>
                <a:r>
                  <a:rPr lang="en-US" i="0" baseline="0" dirty="0">
                    <a:latin typeface="Cambria Math" panose="02040503050406030204" pitchFamily="18" charset="0"/>
                  </a:rPr>
                  <a:t>1−.53)</a:t>
                </a:r>
                <a:r>
                  <a:rPr lang="en-US" b="0" i="0" baseline="0" dirty="0">
                    <a:latin typeface="Cambria Math" panose="02040503050406030204" pitchFamily="18" charset="0"/>
                  </a:rPr>
                  <a:t>^(</a:t>
                </a:r>
                <a:r>
                  <a:rPr lang="en-US" i="0" baseline="0" dirty="0">
                    <a:latin typeface="Cambria Math" panose="02040503050406030204" pitchFamily="18" charset="0"/>
                  </a:rPr>
                  <a:t>9−5</a:t>
                </a:r>
                <a:r>
                  <a:rPr lang="en-US" b="0" i="0" baseline="0" dirty="0">
                    <a:latin typeface="Cambria Math" panose="02040503050406030204" pitchFamily="18" charset="0"/>
                  </a:rPr>
                  <a:t>)</a:t>
                </a:r>
                <a:r>
                  <a:rPr lang="en-US" i="0" baseline="0" dirty="0">
                    <a:latin typeface="Cambria Math" panose="02040503050406030204" pitchFamily="18" charset="0"/>
                  </a:rPr>
                  <a:t>=</a:t>
                </a:r>
                <a:r>
                  <a:rPr lang="en-US" b="0" i="0" baseline="0" dirty="0">
                    <a:latin typeface="Cambria Math" panose="02040503050406030204" pitchFamily="18" charset="0"/>
                  </a:rPr>
                  <a:t>0</a:t>
                </a:r>
                <a:r>
                  <a:rPr lang="en-US" i="0" baseline="0" dirty="0">
                    <a:latin typeface="Cambria Math" panose="02040503050406030204" pitchFamily="18" charset="0"/>
                  </a:rPr>
                  <a:t>.257</a:t>
                </a:r>
                <a:endParaRPr lang="en-US" baseline="0"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67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Make a table in the calculator by entering</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9</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0.53</m:t>
                          </m:r>
                        </m:e>
                        <m:sup>
                          <m:r>
                            <a:rPr lang="en-US" b="0" i="1" smtClean="0">
                              <a:latin typeface="Cambria Math" panose="02040503050406030204" pitchFamily="18" charset="0"/>
                            </a:rPr>
                            <m:t>𝑥</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0" smtClean="0">
                                  <a:latin typeface="Cambria Math" panose="02040503050406030204" pitchFamily="18" charset="0"/>
                                </a:rPr>
                                <m:t>1−0.53</m:t>
                              </m:r>
                            </m:e>
                          </m:d>
                        </m:e>
                        <m:sup>
                          <m:r>
                            <a:rPr lang="en-US" b="0" i="0" smtClean="0">
                              <a:latin typeface="Cambria Math" panose="02040503050406030204" pitchFamily="18" charset="0"/>
                            </a:rPr>
                            <m:t>9−</m:t>
                          </m:r>
                          <m:r>
                            <a:rPr lang="en-US" b="0" i="1" smtClean="0">
                              <a:latin typeface="Cambria Math" panose="02040503050406030204" pitchFamily="18" charset="0"/>
                            </a:rPr>
                            <m:t>𝑥</m:t>
                          </m:r>
                        </m:sup>
                      </m:sSup>
                    </m:oMath>
                  </m:oMathPara>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d>
                        <m:dPr>
                          <m:ctrlPr>
                            <a:rPr lang="en-US" i="1" baseline="0" dirty="0">
                              <a:latin typeface="Cambria Math" panose="02040503050406030204" pitchFamily="18" charset="0"/>
                            </a:rPr>
                          </m:ctrlPr>
                        </m:dPr>
                        <m:e>
                          <m:r>
                            <a:rPr lang="en-US" i="1" baseline="0" dirty="0">
                              <a:latin typeface="Cambria Math" panose="02040503050406030204" pitchFamily="18" charset="0"/>
                            </a:rPr>
                            <m:t>0</m:t>
                          </m:r>
                        </m:e>
                      </m:d>
                      <m:r>
                        <a:rPr lang="en-US" i="1" baseline="0" dirty="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i="1" baseline="0" dirty="0">
                                  <a:latin typeface="Cambria Math" panose="02040503050406030204" pitchFamily="18" charset="0"/>
                                </a:rPr>
                              </m:ctrlPr>
                            </m:sPrePr>
                            <m:sub>
                              <m:r>
                                <a:rPr lang="en-US" i="1" baseline="0" dirty="0">
                                  <a:latin typeface="Cambria Math" panose="02040503050406030204" pitchFamily="18" charset="0"/>
                                </a:rPr>
                                <m:t>9</m:t>
                              </m:r>
                            </m:sub>
                            <m:sup/>
                            <m:e>
                              <m:r>
                                <a:rPr lang="en-US" i="1" baseline="0" dirty="0">
                                  <a:latin typeface="Cambria Math" panose="02040503050406030204" pitchFamily="18" charset="0"/>
                                </a:rPr>
                                <m:t>𝐶</m:t>
                              </m:r>
                            </m:e>
                          </m:sPre>
                        </m:e>
                        <m:sub>
                          <m:r>
                            <a:rPr lang="en-US" i="1" baseline="0" dirty="0">
                              <a:latin typeface="Cambria Math" panose="02040503050406030204" pitchFamily="18" charset="0"/>
                            </a:rPr>
                            <m:t>0</m:t>
                          </m:r>
                        </m:sub>
                      </m:sSub>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b="0" i="1" baseline="0" dirty="0" smtClean="0">
                                  <a:latin typeface="Cambria Math" panose="02040503050406030204" pitchFamily="18" charset="0"/>
                                </a:rPr>
                                <m:t>0</m:t>
                              </m:r>
                              <m:r>
                                <a:rPr lang="en-US" i="1" baseline="0" dirty="0">
                                  <a:latin typeface="Cambria Math" panose="02040503050406030204" pitchFamily="18" charset="0"/>
                                </a:rPr>
                                <m:t>.53</m:t>
                              </m:r>
                            </m:e>
                          </m:d>
                        </m:e>
                        <m:sup>
                          <m:r>
                            <a:rPr lang="en-US" i="1" baseline="0" dirty="0">
                              <a:latin typeface="Cambria Math" panose="02040503050406030204" pitchFamily="18" charset="0"/>
                            </a:rPr>
                            <m:t>0</m:t>
                          </m:r>
                        </m:sup>
                      </m:sSup>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i="1" baseline="0" dirty="0">
                                  <a:latin typeface="Cambria Math" panose="02040503050406030204" pitchFamily="18" charset="0"/>
                                </a:rPr>
                                <m:t>1−</m:t>
                              </m:r>
                              <m:r>
                                <a:rPr lang="en-US" b="0" i="1" baseline="0" dirty="0" smtClean="0">
                                  <a:latin typeface="Cambria Math" panose="02040503050406030204" pitchFamily="18" charset="0"/>
                                </a:rPr>
                                <m:t>0</m:t>
                              </m:r>
                              <m:r>
                                <a:rPr lang="en-US" i="1" baseline="0" dirty="0">
                                  <a:latin typeface="Cambria Math" panose="02040503050406030204" pitchFamily="18" charset="0"/>
                                </a:rPr>
                                <m:t>.53</m:t>
                              </m:r>
                            </m:e>
                          </m:d>
                        </m:e>
                        <m:sup>
                          <m:r>
                            <a:rPr lang="en-US" i="1" baseline="0" dirty="0">
                              <a:latin typeface="Cambria Math" panose="02040503050406030204" pitchFamily="18" charset="0"/>
                            </a:rPr>
                            <m:t>9−0</m:t>
                          </m:r>
                        </m:sup>
                      </m:sSup>
                      <m:r>
                        <a:rPr lang="en-US" i="1" baseline="0" dirty="0">
                          <a:latin typeface="Cambria Math" panose="02040503050406030204" pitchFamily="18" charset="0"/>
                        </a:rPr>
                        <m:t>=</m:t>
                      </m:r>
                      <m:r>
                        <a:rPr lang="en-US" b="0" i="1" baseline="0" dirty="0" smtClean="0">
                          <a:latin typeface="Cambria Math" panose="02040503050406030204" pitchFamily="18" charset="0"/>
                        </a:rPr>
                        <m:t>0</m:t>
                      </m:r>
                      <m:r>
                        <a:rPr lang="en-US" i="1" baseline="0" dirty="0">
                          <a:latin typeface="Cambria Math" panose="02040503050406030204" pitchFamily="18" charset="0"/>
                        </a:rPr>
                        <m:t>.00112</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1</m:t>
                          </m:r>
                        </m:e>
                      </m:d>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b="0" i="1" baseline="0" dirty="0" smtClean="0">
                                  <a:latin typeface="Cambria Math" panose="02040503050406030204" pitchFamily="18" charset="0"/>
                                </a:rPr>
                              </m:ctrlPr>
                            </m:sPrePr>
                            <m:sub>
                              <m:r>
                                <a:rPr lang="en-US" i="1" baseline="0" dirty="0">
                                  <a:latin typeface="Cambria Math" panose="02040503050406030204" pitchFamily="18" charset="0"/>
                                </a:rPr>
                                <m:t>9</m:t>
                              </m:r>
                            </m:sub>
                            <m:sup/>
                            <m:e>
                              <m:r>
                                <a:rPr lang="en-US" i="1" baseline="0" dirty="0">
                                  <a:latin typeface="Cambria Math" panose="02040503050406030204" pitchFamily="18" charset="0"/>
                                </a:rPr>
                                <m:t>𝐶</m:t>
                              </m:r>
                            </m:e>
                          </m:sPre>
                        </m:e>
                        <m:sub>
                          <m:r>
                            <a:rPr lang="en-US" i="1" baseline="0" dirty="0">
                              <a:latin typeface="Cambria Math" panose="02040503050406030204" pitchFamily="18" charset="0"/>
                            </a:rPr>
                            <m:t>1</m:t>
                          </m:r>
                        </m:sub>
                      </m:sSub>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b="0" i="1" baseline="0" dirty="0" smtClean="0">
                                  <a:latin typeface="Cambria Math" panose="02040503050406030204" pitchFamily="18" charset="0"/>
                                </a:rPr>
                                <m:t>0</m:t>
                              </m:r>
                              <m:r>
                                <a:rPr lang="en-US" i="1" baseline="0" dirty="0">
                                  <a:latin typeface="Cambria Math" panose="02040503050406030204" pitchFamily="18" charset="0"/>
                                </a:rPr>
                                <m:t>.53</m:t>
                              </m:r>
                            </m:e>
                          </m:d>
                        </m:e>
                        <m:sup>
                          <m:r>
                            <a:rPr lang="en-US" i="1" baseline="0" dirty="0">
                              <a:latin typeface="Cambria Math" panose="02040503050406030204" pitchFamily="18" charset="0"/>
                            </a:rPr>
                            <m:t>1</m:t>
                          </m:r>
                        </m:sup>
                      </m:sSup>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i="1" baseline="0" dirty="0">
                                  <a:latin typeface="Cambria Math" panose="02040503050406030204" pitchFamily="18" charset="0"/>
                                </a:rPr>
                                <m:t>1−</m:t>
                              </m:r>
                              <m:r>
                                <a:rPr lang="en-US" b="0" i="1" baseline="0" dirty="0" smtClean="0">
                                  <a:latin typeface="Cambria Math" panose="02040503050406030204" pitchFamily="18" charset="0"/>
                                </a:rPr>
                                <m:t>0</m:t>
                              </m:r>
                              <m:r>
                                <a:rPr lang="en-US" i="1" baseline="0" dirty="0">
                                  <a:latin typeface="Cambria Math" panose="02040503050406030204" pitchFamily="18" charset="0"/>
                                </a:rPr>
                                <m:t>.53</m:t>
                              </m:r>
                            </m:e>
                          </m:d>
                        </m:e>
                        <m:sup>
                          <m:r>
                            <a:rPr lang="en-US" i="1" baseline="0" dirty="0">
                              <a:latin typeface="Cambria Math" panose="02040503050406030204" pitchFamily="18" charset="0"/>
                            </a:rPr>
                            <m:t>9−1</m:t>
                          </m:r>
                        </m:sup>
                      </m:sSup>
                      <m:r>
                        <a:rPr lang="en-US" i="1" baseline="0" dirty="0">
                          <a:latin typeface="Cambria Math" panose="02040503050406030204" pitchFamily="18" charset="0"/>
                        </a:rPr>
                        <m:t>=</m:t>
                      </m:r>
                      <m:r>
                        <a:rPr lang="en-US" b="0" i="1" baseline="0" dirty="0" smtClean="0">
                          <a:latin typeface="Cambria Math" panose="02040503050406030204" pitchFamily="18" charset="0"/>
                        </a:rPr>
                        <m:t>0</m:t>
                      </m:r>
                      <m:r>
                        <a:rPr lang="en-US" i="1" baseline="0" dirty="0">
                          <a:latin typeface="Cambria Math" panose="02040503050406030204" pitchFamily="18" charset="0"/>
                        </a:rPr>
                        <m:t>.01136</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(2) = .05123</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(3) = .13480</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(4) = .22801</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(5) = .25712</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(6) = .19330</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(7) = .09342</m:t>
                      </m:r>
                    </m:oMath>
                  </m:oMathPara>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(8) = .02634</m:t>
                      </m:r>
                    </m:oMath>
                  </m:oMathPara>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(9) = .00330</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(&lt;3) = </m:t>
                      </m:r>
                      <m:r>
                        <a:rPr lang="en-US" i="1" baseline="0" dirty="0" smtClean="0">
                          <a:latin typeface="Cambria Math" panose="02040503050406030204" pitchFamily="18" charset="0"/>
                        </a:rPr>
                        <m:t>𝑃</m:t>
                      </m:r>
                      <m:r>
                        <a:rPr lang="en-US" i="1" baseline="0" dirty="0" smtClean="0">
                          <a:latin typeface="Cambria Math" panose="02040503050406030204" pitchFamily="18" charset="0"/>
                        </a:rPr>
                        <m:t>(0) + </m:t>
                      </m:r>
                      <m:r>
                        <a:rPr lang="en-US" i="1" baseline="0" dirty="0" smtClean="0">
                          <a:latin typeface="Cambria Math" panose="02040503050406030204" pitchFamily="18" charset="0"/>
                        </a:rPr>
                        <m:t>𝑃</m:t>
                      </m:r>
                      <m:r>
                        <a:rPr lang="en-US" i="1" baseline="0" dirty="0" smtClean="0">
                          <a:latin typeface="Cambria Math" panose="02040503050406030204" pitchFamily="18" charset="0"/>
                        </a:rPr>
                        <m:t>(1) + </m:t>
                      </m:r>
                      <m:r>
                        <a:rPr lang="en-US" i="1" baseline="0" dirty="0" smtClean="0">
                          <a:latin typeface="Cambria Math" panose="02040503050406030204" pitchFamily="18" charset="0"/>
                        </a:rPr>
                        <m:t>𝑃</m:t>
                      </m:r>
                      <m:r>
                        <a:rPr lang="en-US" i="1" baseline="0" dirty="0" smtClean="0">
                          <a:latin typeface="Cambria Math" panose="02040503050406030204" pitchFamily="18" charset="0"/>
                        </a:rPr>
                        <m:t>(2) = .00112 + .01136 + .05123 = .06371</m:t>
                      </m:r>
                    </m:oMath>
                  </m:oMathPara>
                </a14:m>
                <a:endParaRPr lang="en-US" dirty="0"/>
              </a:p>
              <a:p>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Make a table in the calculator by entering</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𝑦=〖(_9^)𝐶〗_𝑥·〖0.53〗^𝑥·(1−0.53)^(9−𝑥)</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𝑃(0)=</a:t>
                </a:r>
                <a:r>
                  <a:rPr lang="en-US" b="0" i="0" baseline="0" dirty="0">
                    <a:latin typeface="Cambria Math" panose="02040503050406030204" pitchFamily="18" charset="0"/>
                  </a:rPr>
                  <a:t>〖(_</a:t>
                </a:r>
                <a:r>
                  <a:rPr lang="en-US" i="0" baseline="0" dirty="0">
                    <a:latin typeface="Cambria Math" panose="02040503050406030204" pitchFamily="18" charset="0"/>
                  </a:rPr>
                  <a:t>9^)𝐶</a:t>
                </a:r>
                <a:r>
                  <a:rPr lang="en-US" b="0" i="0" baseline="0" dirty="0">
                    <a:latin typeface="Cambria Math" panose="02040503050406030204" pitchFamily="18" charset="0"/>
                  </a:rPr>
                  <a:t>〗_</a:t>
                </a:r>
                <a:r>
                  <a:rPr lang="en-US" i="0" baseline="0" dirty="0">
                    <a:latin typeface="Cambria Math" panose="02040503050406030204" pitchFamily="18" charset="0"/>
                  </a:rPr>
                  <a:t>0</a:t>
                </a:r>
                <a:r>
                  <a:rPr lang="en-US" b="0" i="0" baseline="0" dirty="0">
                    <a:latin typeface="Cambria Math" panose="02040503050406030204" pitchFamily="18" charset="0"/>
                  </a:rPr>
                  <a:t> (0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0</a:t>
                </a:r>
                <a:r>
                  <a:rPr lang="en-US" b="0" i="0" baseline="0" dirty="0">
                    <a:latin typeface="Cambria Math" panose="02040503050406030204" pitchFamily="18" charset="0"/>
                  </a:rPr>
                  <a:t> (</a:t>
                </a:r>
                <a:r>
                  <a:rPr lang="en-US" i="0" baseline="0" dirty="0">
                    <a:latin typeface="Cambria Math" panose="02040503050406030204" pitchFamily="18" charset="0"/>
                  </a:rPr>
                  <a:t>1−</a:t>
                </a:r>
                <a:r>
                  <a:rPr lang="en-US" b="0" i="0" baseline="0" dirty="0">
                    <a:latin typeface="Cambria Math" panose="02040503050406030204" pitchFamily="18" charset="0"/>
                  </a:rPr>
                  <a:t>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9−0</a:t>
                </a:r>
                <a:r>
                  <a:rPr lang="en-US" b="0" i="0" baseline="0" dirty="0">
                    <a:latin typeface="Cambria Math" panose="02040503050406030204" pitchFamily="18" charset="0"/>
                  </a:rPr>
                  <a:t>)</a:t>
                </a:r>
                <a:r>
                  <a:rPr lang="en-US" i="0" baseline="0" dirty="0">
                    <a:latin typeface="Cambria Math" panose="02040503050406030204" pitchFamily="18" charset="0"/>
                  </a:rPr>
                  <a:t>=</a:t>
                </a:r>
                <a:r>
                  <a:rPr lang="en-US" b="0" i="0" baseline="0" dirty="0">
                    <a:latin typeface="Cambria Math" panose="02040503050406030204" pitchFamily="18" charset="0"/>
                  </a:rPr>
                  <a:t>0</a:t>
                </a:r>
                <a:r>
                  <a:rPr lang="en-US" i="0" baseline="0" dirty="0">
                    <a:latin typeface="Cambria Math" panose="02040503050406030204" pitchFamily="18" charset="0"/>
                  </a:rPr>
                  <a:t>.00112</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𝑃(1)=</a:t>
                </a:r>
                <a:r>
                  <a:rPr lang="en-US" b="0" i="0" baseline="0" dirty="0">
                    <a:latin typeface="Cambria Math" panose="02040503050406030204" pitchFamily="18" charset="0"/>
                  </a:rPr>
                  <a:t>〖(_</a:t>
                </a:r>
                <a:r>
                  <a:rPr lang="en-US" i="0" baseline="0" dirty="0">
                    <a:latin typeface="Cambria Math" panose="02040503050406030204" pitchFamily="18" charset="0"/>
                  </a:rPr>
                  <a:t>9^</a:t>
                </a:r>
                <a:r>
                  <a:rPr lang="en-US" b="0" i="0" baseline="0" dirty="0">
                    <a:latin typeface="Cambria Math" panose="02040503050406030204" pitchFamily="18" charset="0"/>
                  </a:rPr>
                  <a:t>)</a:t>
                </a:r>
                <a:r>
                  <a:rPr lang="en-US" i="0" baseline="0" dirty="0">
                    <a:latin typeface="Cambria Math" panose="02040503050406030204" pitchFamily="18" charset="0"/>
                  </a:rPr>
                  <a:t>𝐶</a:t>
                </a:r>
                <a:r>
                  <a:rPr lang="en-US" b="0" i="0" baseline="0" dirty="0">
                    <a:latin typeface="Cambria Math" panose="02040503050406030204" pitchFamily="18" charset="0"/>
                  </a:rPr>
                  <a:t>〗_</a:t>
                </a:r>
                <a:r>
                  <a:rPr lang="en-US" i="0" baseline="0" dirty="0">
                    <a:latin typeface="Cambria Math" panose="02040503050406030204" pitchFamily="18" charset="0"/>
                  </a:rPr>
                  <a:t>1</a:t>
                </a:r>
                <a:r>
                  <a:rPr lang="en-US" b="0" i="0" baseline="0" dirty="0">
                    <a:latin typeface="Cambria Math" panose="02040503050406030204" pitchFamily="18" charset="0"/>
                  </a:rPr>
                  <a:t> (0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1</a:t>
                </a:r>
                <a:r>
                  <a:rPr lang="en-US" b="0" i="0" baseline="0" dirty="0">
                    <a:latin typeface="Cambria Math" panose="02040503050406030204" pitchFamily="18" charset="0"/>
                  </a:rPr>
                  <a:t> (</a:t>
                </a:r>
                <a:r>
                  <a:rPr lang="en-US" i="0" baseline="0" dirty="0">
                    <a:latin typeface="Cambria Math" panose="02040503050406030204" pitchFamily="18" charset="0"/>
                  </a:rPr>
                  <a:t>1−</a:t>
                </a:r>
                <a:r>
                  <a:rPr lang="en-US" b="0" i="0" baseline="0" dirty="0">
                    <a:latin typeface="Cambria Math" panose="02040503050406030204" pitchFamily="18" charset="0"/>
                  </a:rPr>
                  <a:t>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9−1</a:t>
                </a:r>
                <a:r>
                  <a:rPr lang="en-US" b="0" i="0" baseline="0" dirty="0">
                    <a:latin typeface="Cambria Math" panose="02040503050406030204" pitchFamily="18" charset="0"/>
                  </a:rPr>
                  <a:t>)</a:t>
                </a:r>
                <a:r>
                  <a:rPr lang="en-US" i="0" baseline="0" dirty="0">
                    <a:latin typeface="Cambria Math" panose="02040503050406030204" pitchFamily="18" charset="0"/>
                  </a:rPr>
                  <a:t>=</a:t>
                </a:r>
                <a:r>
                  <a:rPr lang="en-US" b="0" i="0" baseline="0" dirty="0">
                    <a:latin typeface="Cambria Math" panose="02040503050406030204" pitchFamily="18" charset="0"/>
                  </a:rPr>
                  <a:t>0</a:t>
                </a:r>
                <a:r>
                  <a:rPr lang="en-US" i="0" baseline="0" dirty="0">
                    <a:latin typeface="Cambria Math" panose="02040503050406030204" pitchFamily="18" charset="0"/>
                  </a:rPr>
                  <a:t>.01136</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𝑃(2) = .05123</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𝑃(3) = .13480</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𝑃(4) = .22801</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𝑃(5) = .25712</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𝑃(6) = .19330</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𝑃(7) = .09342</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Cambria Math" panose="02040503050406030204" pitchFamily="18" charset="0"/>
                  </a:rPr>
                  <a:t>𝑃(8) = .02634</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Cambria Math" panose="02040503050406030204" pitchFamily="18" charset="0"/>
                  </a:rPr>
                  <a:t>𝑃(9) =</a:t>
                </a:r>
                <a:r>
                  <a:rPr lang="en-US" i="0" baseline="0" dirty="0">
                    <a:latin typeface="Cambria Math" panose="02040503050406030204" pitchFamily="18" charset="0"/>
                  </a:rPr>
                  <a:t> .00330</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𝑃(&lt;3) = 𝑃(0) + 𝑃(1) + 𝑃(2) = .00112 + .01136 + .05123 = .06371</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68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Make a tree diagram</a:t>
                </a:r>
              </a:p>
              <a:p>
                <a:r>
                  <a:rPr lang="en-US" dirty="0"/>
                  <a:t>Coin1: 	     H		T</a:t>
                </a:r>
              </a:p>
              <a:p>
                <a:r>
                  <a:rPr lang="en-US" dirty="0"/>
                  <a:t>Coin2:         H                  T                   H                  T</a:t>
                </a:r>
              </a:p>
              <a:p>
                <a:r>
                  <a:rPr lang="en-US" dirty="0"/>
                  <a:t>Coin3:    H        T        H        T        H         T        H        T</a:t>
                </a:r>
              </a:p>
              <a:p>
                <a:r>
                  <a:rPr lang="en-US" dirty="0"/>
                  <a:t>Coin4: H   T   H   T   H   T   H   T   H   T   H   T   H   T   H   T</a:t>
                </a:r>
              </a:p>
              <a:p>
                <a:endParaRPr lang="en-US" dirty="0"/>
              </a:p>
              <a:p>
                <a:r>
                  <a:rPr lang="en-US" dirty="0"/>
                  <a:t>HHHH, </a:t>
                </a:r>
                <a:r>
                  <a:rPr lang="en-US" b="1" dirty="0"/>
                  <a:t>HHHT</a:t>
                </a:r>
                <a:r>
                  <a:rPr lang="en-US" dirty="0"/>
                  <a:t>, </a:t>
                </a:r>
                <a:r>
                  <a:rPr lang="en-US" b="1" dirty="0"/>
                  <a:t>HHTH</a:t>
                </a:r>
                <a:r>
                  <a:rPr lang="en-US" dirty="0"/>
                  <a:t>, HHTT, </a:t>
                </a:r>
                <a:r>
                  <a:rPr lang="en-US" b="1" dirty="0"/>
                  <a:t>HTHH</a:t>
                </a:r>
                <a:r>
                  <a:rPr lang="en-US" dirty="0"/>
                  <a:t>, HTHT, HTTH, HTTT, </a:t>
                </a:r>
                <a:r>
                  <a:rPr lang="en-US" b="1" dirty="0"/>
                  <a:t>THHH</a:t>
                </a:r>
                <a:r>
                  <a:rPr lang="en-US" dirty="0"/>
                  <a:t>, THHT, THTH, THTT, TTHH, TTHT, TTTH, TTTT</a:t>
                </a:r>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3</m:t>
                          </m:r>
                          <m:r>
                            <a:rPr lang="en-US" i="1" dirty="0" smtClean="0">
                              <a:latin typeface="Cambria Math" panose="02040503050406030204" pitchFamily="18" charset="0"/>
                            </a:rPr>
                            <m:t>𝐻</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4</m:t>
                          </m:r>
                        </m:num>
                        <m:den>
                          <m:r>
                            <a:rPr lang="en-US" i="1" dirty="0" smtClean="0">
                              <a:latin typeface="Cambria Math" panose="02040503050406030204" pitchFamily="18" charset="0"/>
                            </a:rPr>
                            <m:t>16</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4</m:t>
                          </m:r>
                        </m:den>
                      </m:f>
                      <m:r>
                        <a:rPr lang="en-US" i="1" dirty="0" smtClean="0">
                          <a:latin typeface="Cambria Math" panose="02040503050406030204" pitchFamily="18" charset="0"/>
                        </a:rPr>
                        <m:t>=25%</m:t>
                      </m:r>
                    </m:oMath>
                  </m:oMathPara>
                </a14:m>
                <a:endParaRPr lang="en-US" dirty="0"/>
              </a:p>
              <a:p>
                <a:endParaRPr lang="en-US" dirty="0"/>
              </a:p>
              <a:p>
                <a:r>
                  <a:rPr lang="en-US" dirty="0"/>
                  <a:t>Sample Space: </a:t>
                </a:r>
              </a:p>
              <a:p>
                <a:r>
                  <a:rPr lang="en-US" dirty="0"/>
                  <a:t>Day1:                                         W                                                                                       L</a:t>
                </a:r>
              </a:p>
              <a:p>
                <a:r>
                  <a:rPr lang="en-US" dirty="0"/>
                  <a:t>Day2:                      W                                         L                                         W                                          L</a:t>
                </a:r>
              </a:p>
              <a:p>
                <a:r>
                  <a:rPr lang="en-US" dirty="0"/>
                  <a:t>Day3:           W                   L                    W                   L                   W                    L                     W                   L</a:t>
                </a:r>
              </a:p>
              <a:p>
                <a:r>
                  <a:rPr lang="en-US" dirty="0"/>
                  <a:t>Day4:     W        L         W         L         W        L        W        L         W        L         W         L         W        L         W        L</a:t>
                </a:r>
              </a:p>
              <a:p>
                <a:r>
                  <a:rPr lang="en-US" dirty="0"/>
                  <a:t>Day5:  W   L   W   L   W   L   W   L   W   L   W   L   W   L   W   L   W   L   W   L   W   L   W   L   W   L   W   L   W   L   W   L </a:t>
                </a:r>
              </a:p>
              <a:p>
                <a:endParaRPr lang="en-US" dirty="0"/>
              </a:p>
              <a:p>
                <a:r>
                  <a:rPr lang="en-US" dirty="0"/>
                  <a:t>WWWWW, WWWWL, WWWLW, WWWLL, WWLWW, WWLWL, WWLLW, </a:t>
                </a:r>
                <a:r>
                  <a:rPr lang="en-US" b="1" dirty="0"/>
                  <a:t>WWLLL</a:t>
                </a:r>
                <a:r>
                  <a:rPr lang="en-US" dirty="0"/>
                  <a:t>, WLWWW, WLWWL, WLWLW, </a:t>
                </a:r>
                <a:r>
                  <a:rPr lang="en-US" b="1" dirty="0"/>
                  <a:t>WLWLL</a:t>
                </a:r>
                <a:r>
                  <a:rPr lang="en-US" dirty="0"/>
                  <a:t>, WLLWW, </a:t>
                </a:r>
                <a:r>
                  <a:rPr lang="en-US" b="1" dirty="0"/>
                  <a:t>WLLWL</a:t>
                </a:r>
                <a:r>
                  <a:rPr lang="en-US" dirty="0"/>
                  <a:t>, </a:t>
                </a:r>
                <a:r>
                  <a:rPr lang="en-US" b="1" dirty="0"/>
                  <a:t>WLLLW</a:t>
                </a:r>
                <a:r>
                  <a:rPr lang="en-US" dirty="0"/>
                  <a:t>, WLLLL</a:t>
                </a:r>
              </a:p>
              <a:p>
                <a:r>
                  <a:rPr lang="en-US" dirty="0"/>
                  <a:t>LWWWW, LWWWL, LWWLW, </a:t>
                </a:r>
                <a:r>
                  <a:rPr lang="en-US" b="1" dirty="0"/>
                  <a:t>LWWLL</a:t>
                </a:r>
                <a:r>
                  <a:rPr lang="en-US" dirty="0"/>
                  <a:t>, LWLWW, </a:t>
                </a:r>
                <a:r>
                  <a:rPr lang="en-US" b="1" dirty="0"/>
                  <a:t>LWLWL</a:t>
                </a:r>
                <a:r>
                  <a:rPr lang="en-US" dirty="0"/>
                  <a:t>, </a:t>
                </a:r>
                <a:r>
                  <a:rPr lang="en-US" b="1" dirty="0"/>
                  <a:t>LWLLW</a:t>
                </a:r>
                <a:r>
                  <a:rPr lang="en-US" dirty="0"/>
                  <a:t>, LWLLL, LLWWW, </a:t>
                </a:r>
                <a:r>
                  <a:rPr lang="en-US" b="1" dirty="0"/>
                  <a:t>LLWWL</a:t>
                </a:r>
                <a:r>
                  <a:rPr lang="en-US" dirty="0"/>
                  <a:t>, </a:t>
                </a:r>
                <a:r>
                  <a:rPr lang="en-US" b="1" dirty="0"/>
                  <a:t>LLWLW</a:t>
                </a:r>
                <a:r>
                  <a:rPr lang="en-US" dirty="0"/>
                  <a:t>, LLWLL, </a:t>
                </a:r>
                <a:r>
                  <a:rPr lang="en-US" b="1" dirty="0"/>
                  <a:t>LLLWW</a:t>
                </a:r>
                <a:r>
                  <a:rPr lang="en-US" dirty="0"/>
                  <a:t>, LLLWL, LLLLW, LLLLL</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𝑊</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32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16</m:t>
                          </m:r>
                        </m:den>
                      </m:f>
                      <m:r>
                        <a:rPr lang="en-US" b="0" i="1" smtClean="0">
                          <a:latin typeface="Cambria Math" panose="02040503050406030204" pitchFamily="18" charset="0"/>
                        </a:rPr>
                        <m:t>=31.25%</m:t>
                      </m:r>
                    </m:oMath>
                  </m:oMathPara>
                </a14:m>
                <a:endParaRPr lang="en-US" dirty="0"/>
              </a:p>
            </p:txBody>
          </p:sp>
        </mc:Choice>
        <mc:Fallback xmlns="">
          <p:sp>
            <p:nvSpPr>
              <p:cNvPr id="3" name="Notes Placeholder 2"/>
              <p:cNvSpPr>
                <a:spLocks noGrp="1"/>
              </p:cNvSpPr>
              <p:nvPr>
                <p:ph type="body" idx="1"/>
              </p:nvPr>
            </p:nvSpPr>
            <p:spPr/>
            <p:txBody>
              <a:bodyPr/>
              <a:lstStyle/>
              <a:p>
                <a:r>
                  <a:rPr lang="en-US" dirty="0"/>
                  <a:t>Sample Space:</a:t>
                </a:r>
              </a:p>
              <a:p>
                <a:r>
                  <a:rPr lang="en-US" dirty="0"/>
                  <a:t>HHHH</a:t>
                </a:r>
              </a:p>
              <a:p>
                <a:endParaRPr lang="en-US" dirty="0"/>
              </a:p>
              <a:p>
                <a:r>
                  <a:rPr lang="en-US" b="1" dirty="0"/>
                  <a:t>HHHT, HHTH, HTHH, THHH</a:t>
                </a:r>
              </a:p>
              <a:p>
                <a:endParaRPr lang="en-US" dirty="0"/>
              </a:p>
              <a:p>
                <a:r>
                  <a:rPr lang="en-US" dirty="0"/>
                  <a:t>HHTT, HTTH, TTHH, HTHT, THTH, THHT</a:t>
                </a:r>
              </a:p>
              <a:p>
                <a:endParaRPr lang="en-US" dirty="0"/>
              </a:p>
              <a:p>
                <a:r>
                  <a:rPr lang="en-US" dirty="0"/>
                  <a:t>HTTT, THTT, TTHT, TTTH</a:t>
                </a:r>
              </a:p>
              <a:p>
                <a:endParaRPr lang="en-US" dirty="0"/>
              </a:p>
              <a:p>
                <a:r>
                  <a:rPr lang="en-US" dirty="0"/>
                  <a:t>TTTT </a:t>
                </a:r>
              </a:p>
              <a:p>
                <a:endParaRPr lang="en-US" dirty="0"/>
              </a:p>
              <a:p>
                <a:r>
                  <a:rPr lang="en-US" i="0" dirty="0">
                    <a:latin typeface="Cambria Math" panose="02040503050406030204" pitchFamily="18" charset="0"/>
                  </a:rPr>
                  <a:t>𝑃(3𝐻)=4/16=1/4=25%</a:t>
                </a:r>
                <a:endParaRPr lang="en-US" dirty="0"/>
              </a:p>
              <a:p>
                <a:endParaRPr lang="en-US" dirty="0"/>
              </a:p>
              <a:p>
                <a:r>
                  <a:rPr lang="en-US" dirty="0"/>
                  <a:t>Sample Space: 1, 2, 3, 4, 5, 6, 7, 8</a:t>
                </a:r>
              </a:p>
              <a:p>
                <a:r>
                  <a:rPr lang="en-US" i="0" dirty="0">
                    <a:latin typeface="Cambria Math" panose="02040503050406030204" pitchFamily="18" charset="0"/>
                  </a:rPr>
                  <a:t>𝑃(6)</a:t>
                </a:r>
                <a:r>
                  <a:rPr lang="en-US" i="0" baseline="0" dirty="0">
                    <a:latin typeface="Cambria Math" panose="02040503050406030204" pitchFamily="18" charset="0"/>
                  </a:rPr>
                  <a:t>=1/8</a:t>
                </a:r>
                <a:endParaRPr lang="en-US" baseline="0" dirty="0"/>
              </a:p>
              <a:p>
                <a:r>
                  <a:rPr lang="en-US" i="0" baseline="0" dirty="0">
                    <a:latin typeface="Cambria Math" panose="02040503050406030204" pitchFamily="18" charset="0"/>
                  </a:rPr>
                  <a:t>𝑃(𝑛&gt;5)=3/8</a:t>
                </a:r>
                <a:endParaRPr lang="en-US" baseline="0" dirty="0"/>
              </a:p>
              <a:p>
                <a:endParaRPr lang="en-US" dirty="0"/>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9</a:t>
            </a:fld>
            <a:endParaRPr lang="en-US"/>
          </a:p>
        </p:txBody>
      </p:sp>
    </p:spTree>
    <p:extLst>
      <p:ext uri="{BB962C8B-B14F-4D97-AF65-F5344CB8AC3E}">
        <p14:creationId xmlns:p14="http://schemas.microsoft.com/office/powerpoint/2010/main" val="1225116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Make a table in the calculator by entering</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Pre>
                            <m:sPrePr>
                              <m:ctrlPr>
                                <a:rPr lang="en-US" b="0" i="1" smtClean="0">
                                  <a:latin typeface="Cambria Math" panose="02040503050406030204" pitchFamily="18" charset="0"/>
                                </a:rPr>
                              </m:ctrlPr>
                            </m:sPrePr>
                            <m:sub>
                              <m:r>
                                <a:rPr lang="en-US" b="0" i="1" smtClean="0">
                                  <a:latin typeface="Cambria Math" panose="02040503050406030204" pitchFamily="18" charset="0"/>
                                </a:rPr>
                                <m:t>5</m:t>
                              </m:r>
                            </m:sub>
                            <m:sup/>
                            <m:e>
                              <m:r>
                                <a:rPr lang="en-US" b="0" i="1" smtClean="0">
                                  <a:latin typeface="Cambria Math" panose="02040503050406030204" pitchFamily="18" charset="0"/>
                                </a:rPr>
                                <m:t>𝐶</m:t>
                              </m:r>
                            </m:e>
                          </m:sPre>
                        </m:e>
                        <m:sub>
                          <m:r>
                            <a:rPr lang="en-US" b="0" i="1" smtClean="0">
                              <a:latin typeface="Cambria Math" panose="02040503050406030204" pitchFamily="18" charset="0"/>
                            </a:rPr>
                            <m:t>𝑥</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0.3</m:t>
                          </m:r>
                        </m:e>
                        <m:sup>
                          <m:r>
                            <a:rPr lang="en-US" b="0" i="1" smtClean="0">
                              <a:latin typeface="Cambria Math" panose="02040503050406030204" pitchFamily="18" charset="0"/>
                            </a:rPr>
                            <m:t>𝑥</m:t>
                          </m:r>
                        </m:sup>
                      </m:sSup>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0" smtClean="0">
                                  <a:latin typeface="Cambria Math" panose="02040503050406030204" pitchFamily="18" charset="0"/>
                                </a:rPr>
                                <m:t>1−0.3</m:t>
                              </m:r>
                            </m:e>
                          </m:d>
                        </m:e>
                        <m:sup>
                          <m:r>
                            <a:rPr lang="en-US" b="0" i="0" smtClean="0">
                              <a:latin typeface="Cambria Math" panose="02040503050406030204" pitchFamily="18" charset="0"/>
                            </a:rPr>
                            <m:t>5−</m:t>
                          </m:r>
                          <m:r>
                            <a:rPr lang="en-US" b="0" i="1" smtClean="0">
                              <a:latin typeface="Cambria Math" panose="02040503050406030204" pitchFamily="18" charset="0"/>
                            </a:rPr>
                            <m:t>𝑥</m:t>
                          </m:r>
                        </m:sup>
                      </m:sSup>
                    </m:oMath>
                  </m:oMathPara>
                </a14:m>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d>
                        <m:dPr>
                          <m:ctrlPr>
                            <a:rPr lang="en-US" i="1" baseline="0" dirty="0">
                              <a:latin typeface="Cambria Math" panose="02040503050406030204" pitchFamily="18" charset="0"/>
                            </a:rPr>
                          </m:ctrlPr>
                        </m:dPr>
                        <m:e>
                          <m:r>
                            <a:rPr lang="en-US" i="1" baseline="0" dirty="0">
                              <a:latin typeface="Cambria Math" panose="02040503050406030204" pitchFamily="18" charset="0"/>
                            </a:rPr>
                            <m:t>0</m:t>
                          </m:r>
                        </m:e>
                      </m:d>
                      <m:r>
                        <a:rPr lang="en-US" i="1" baseline="0" dirty="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i="1" baseline="0" dirty="0">
                                  <a:latin typeface="Cambria Math" panose="02040503050406030204" pitchFamily="18" charset="0"/>
                                </a:rPr>
                              </m:ctrlPr>
                            </m:sPrePr>
                            <m:sub>
                              <m:r>
                                <a:rPr lang="en-US" b="0" i="1" baseline="0" dirty="0" smtClean="0">
                                  <a:latin typeface="Cambria Math" panose="02040503050406030204" pitchFamily="18" charset="0"/>
                                </a:rPr>
                                <m:t>5</m:t>
                              </m:r>
                            </m:sub>
                            <m:sup/>
                            <m:e>
                              <m:r>
                                <a:rPr lang="en-US" i="1" baseline="0" dirty="0">
                                  <a:latin typeface="Cambria Math" panose="02040503050406030204" pitchFamily="18" charset="0"/>
                                </a:rPr>
                                <m:t>𝐶</m:t>
                              </m:r>
                            </m:e>
                          </m:sPre>
                        </m:e>
                        <m:sub>
                          <m:r>
                            <a:rPr lang="en-US" i="1" baseline="0" dirty="0">
                              <a:latin typeface="Cambria Math" panose="02040503050406030204" pitchFamily="18" charset="0"/>
                            </a:rPr>
                            <m:t>0</m:t>
                          </m:r>
                        </m:sub>
                      </m:sSub>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b="0" i="1" baseline="0" dirty="0" smtClean="0">
                                  <a:latin typeface="Cambria Math" panose="02040503050406030204" pitchFamily="18" charset="0"/>
                                </a:rPr>
                                <m:t>0</m:t>
                              </m:r>
                              <m:r>
                                <a:rPr lang="en-US" i="1" baseline="0" dirty="0">
                                  <a:latin typeface="Cambria Math" panose="02040503050406030204" pitchFamily="18" charset="0"/>
                                </a:rPr>
                                <m:t>.3</m:t>
                              </m:r>
                            </m:e>
                          </m:d>
                        </m:e>
                        <m:sup>
                          <m:r>
                            <a:rPr lang="en-US" i="1" baseline="0" dirty="0">
                              <a:latin typeface="Cambria Math" panose="02040503050406030204" pitchFamily="18" charset="0"/>
                            </a:rPr>
                            <m:t>0</m:t>
                          </m:r>
                        </m:sup>
                      </m:sSup>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i="1" baseline="0" dirty="0">
                                  <a:latin typeface="Cambria Math" panose="02040503050406030204" pitchFamily="18" charset="0"/>
                                </a:rPr>
                                <m:t>1−</m:t>
                              </m:r>
                              <m:r>
                                <a:rPr lang="en-US" b="0" i="1" baseline="0" dirty="0" smtClean="0">
                                  <a:latin typeface="Cambria Math" panose="02040503050406030204" pitchFamily="18" charset="0"/>
                                </a:rPr>
                                <m:t>0</m:t>
                              </m:r>
                              <m:r>
                                <a:rPr lang="en-US" i="1" baseline="0" dirty="0">
                                  <a:latin typeface="Cambria Math" panose="02040503050406030204" pitchFamily="18" charset="0"/>
                                </a:rPr>
                                <m:t>.3</m:t>
                              </m:r>
                            </m:e>
                          </m:d>
                        </m:e>
                        <m:sup>
                          <m:r>
                            <a:rPr lang="en-US" b="0" i="1" baseline="0" dirty="0" smtClean="0">
                              <a:latin typeface="Cambria Math" panose="02040503050406030204" pitchFamily="18" charset="0"/>
                            </a:rPr>
                            <m:t>5</m:t>
                          </m:r>
                          <m:r>
                            <a:rPr lang="en-US" i="1" baseline="0" dirty="0">
                              <a:latin typeface="Cambria Math" panose="02040503050406030204" pitchFamily="18" charset="0"/>
                            </a:rPr>
                            <m:t>−0</m:t>
                          </m:r>
                        </m:sup>
                      </m:sSup>
                      <m:r>
                        <a:rPr lang="en-US" i="1" baseline="0" dirty="0">
                          <a:latin typeface="Cambria Math" panose="02040503050406030204" pitchFamily="18" charset="0"/>
                        </a:rPr>
                        <m:t>=</m:t>
                      </m:r>
                      <m:r>
                        <a:rPr lang="en-US" b="0" i="1" baseline="0" dirty="0" smtClean="0">
                          <a:latin typeface="Cambria Math" panose="02040503050406030204" pitchFamily="18" charset="0"/>
                        </a:rPr>
                        <m:t>0.16807</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1</m:t>
                          </m:r>
                        </m:e>
                      </m:d>
                      <m:r>
                        <a:rPr lang="en-US" i="1" baseline="0" dirty="0" smtClean="0">
                          <a:latin typeface="Cambria Math" panose="02040503050406030204" pitchFamily="18" charset="0"/>
                        </a:rPr>
                        <m:t>=</m:t>
                      </m:r>
                      <m:sSub>
                        <m:sSubPr>
                          <m:ctrlPr>
                            <a:rPr lang="en-US" b="0" i="1" baseline="0" dirty="0" smtClean="0">
                              <a:latin typeface="Cambria Math" panose="02040503050406030204" pitchFamily="18" charset="0"/>
                            </a:rPr>
                          </m:ctrlPr>
                        </m:sSubPr>
                        <m:e>
                          <m:sPre>
                            <m:sPrePr>
                              <m:ctrlPr>
                                <a:rPr lang="en-US" b="0" i="1" baseline="0" dirty="0" smtClean="0">
                                  <a:latin typeface="Cambria Math" panose="02040503050406030204" pitchFamily="18" charset="0"/>
                                </a:rPr>
                              </m:ctrlPr>
                            </m:sPrePr>
                            <m:sub>
                              <m:r>
                                <a:rPr lang="en-US" b="0" i="1" baseline="0" dirty="0" smtClean="0">
                                  <a:latin typeface="Cambria Math" panose="02040503050406030204" pitchFamily="18" charset="0"/>
                                </a:rPr>
                                <m:t>5</m:t>
                              </m:r>
                            </m:sub>
                            <m:sup/>
                            <m:e>
                              <m:r>
                                <a:rPr lang="en-US" i="1" baseline="0" dirty="0">
                                  <a:latin typeface="Cambria Math" panose="02040503050406030204" pitchFamily="18" charset="0"/>
                                </a:rPr>
                                <m:t>𝐶</m:t>
                              </m:r>
                            </m:e>
                          </m:sPre>
                        </m:e>
                        <m:sub>
                          <m:r>
                            <a:rPr lang="en-US" i="1" baseline="0" dirty="0">
                              <a:latin typeface="Cambria Math" panose="02040503050406030204" pitchFamily="18" charset="0"/>
                            </a:rPr>
                            <m:t>1</m:t>
                          </m:r>
                        </m:sub>
                      </m:sSub>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b="0" i="1" baseline="0" dirty="0" smtClean="0">
                                  <a:latin typeface="Cambria Math" panose="02040503050406030204" pitchFamily="18" charset="0"/>
                                </a:rPr>
                                <m:t>0</m:t>
                              </m:r>
                              <m:r>
                                <a:rPr lang="en-US" i="1" baseline="0" dirty="0">
                                  <a:latin typeface="Cambria Math" panose="02040503050406030204" pitchFamily="18" charset="0"/>
                                </a:rPr>
                                <m:t>.3</m:t>
                              </m:r>
                            </m:e>
                          </m:d>
                        </m:e>
                        <m:sup>
                          <m:r>
                            <a:rPr lang="en-US" i="1" baseline="0" dirty="0">
                              <a:latin typeface="Cambria Math" panose="02040503050406030204" pitchFamily="18" charset="0"/>
                            </a:rPr>
                            <m:t>1</m:t>
                          </m:r>
                        </m:sup>
                      </m:sSup>
                      <m:sSup>
                        <m:sSupPr>
                          <m:ctrlPr>
                            <a:rPr lang="en-US" b="0" i="1" baseline="0" dirty="0" smtClean="0">
                              <a:latin typeface="Cambria Math" panose="02040503050406030204" pitchFamily="18" charset="0"/>
                            </a:rPr>
                          </m:ctrlPr>
                        </m:sSupPr>
                        <m:e>
                          <m:d>
                            <m:dPr>
                              <m:ctrlPr>
                                <a:rPr lang="en-US" b="0" i="1" baseline="0" dirty="0">
                                  <a:latin typeface="Cambria Math" panose="02040503050406030204" pitchFamily="18" charset="0"/>
                                </a:rPr>
                              </m:ctrlPr>
                            </m:dPr>
                            <m:e>
                              <m:r>
                                <a:rPr lang="en-US" i="1" baseline="0" dirty="0">
                                  <a:latin typeface="Cambria Math" panose="02040503050406030204" pitchFamily="18" charset="0"/>
                                </a:rPr>
                                <m:t>1−</m:t>
                              </m:r>
                              <m:r>
                                <a:rPr lang="en-US" b="0" i="1" baseline="0" dirty="0" smtClean="0">
                                  <a:latin typeface="Cambria Math" panose="02040503050406030204" pitchFamily="18" charset="0"/>
                                </a:rPr>
                                <m:t>0</m:t>
                              </m:r>
                              <m:r>
                                <a:rPr lang="en-US" i="1" baseline="0" dirty="0">
                                  <a:latin typeface="Cambria Math" panose="02040503050406030204" pitchFamily="18" charset="0"/>
                                </a:rPr>
                                <m:t>.3</m:t>
                              </m:r>
                            </m:e>
                          </m:d>
                        </m:e>
                        <m:sup>
                          <m:r>
                            <a:rPr lang="en-US" b="0" i="1" baseline="0" dirty="0" smtClean="0">
                              <a:latin typeface="Cambria Math" panose="02040503050406030204" pitchFamily="18" charset="0"/>
                            </a:rPr>
                            <m:t>5</m:t>
                          </m:r>
                          <m:r>
                            <a:rPr lang="en-US" i="1" baseline="0" dirty="0">
                              <a:latin typeface="Cambria Math" panose="02040503050406030204" pitchFamily="18" charset="0"/>
                            </a:rPr>
                            <m:t>−1</m:t>
                          </m:r>
                        </m:sup>
                      </m:sSup>
                      <m:r>
                        <a:rPr lang="en-US" i="1" baseline="0" dirty="0">
                          <a:latin typeface="Cambria Math" panose="02040503050406030204" pitchFamily="18" charset="0"/>
                        </a:rPr>
                        <m:t>=</m:t>
                      </m:r>
                      <m:r>
                        <a:rPr lang="en-US" b="0" i="1" baseline="0" dirty="0" smtClean="0">
                          <a:latin typeface="Cambria Math" panose="02040503050406030204" pitchFamily="18" charset="0"/>
                        </a:rPr>
                        <m:t>0</m:t>
                      </m:r>
                      <m:r>
                        <a:rPr lang="en-US" i="1" baseline="0" dirty="0">
                          <a:latin typeface="Cambria Math" panose="02040503050406030204" pitchFamily="18" charset="0"/>
                        </a:rPr>
                        <m:t>.</m:t>
                      </m:r>
                      <m:r>
                        <a:rPr lang="en-US" b="0" i="1" baseline="0" dirty="0" smtClean="0">
                          <a:latin typeface="Cambria Math" panose="02040503050406030204" pitchFamily="18" charset="0"/>
                        </a:rPr>
                        <m:t>36015</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(2) =0.3087</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(3) =0.1323</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(4) =0.02835</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baseline="0" dirty="0" smtClean="0">
                          <a:latin typeface="Cambria Math" panose="02040503050406030204" pitchFamily="18" charset="0"/>
                        </a:rPr>
                        <m:t>𝑃</m:t>
                      </m:r>
                      <m:r>
                        <a:rPr lang="en-US" i="1" baseline="0" dirty="0" smtClean="0">
                          <a:latin typeface="Cambria Math" panose="02040503050406030204" pitchFamily="18" charset="0"/>
                        </a:rPr>
                        <m:t>(5) =0.00243</m:t>
                      </m:r>
                    </m:oMath>
                  </m:oMathPara>
                </a14:m>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 1 is most likely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 </a:t>
                </a:r>
                <a14:m>
                  <m:oMath xmlns:m="http://schemas.openxmlformats.org/officeDocument/2006/math">
                    <m:r>
                      <a:rPr lang="en-US" i="1" baseline="0" dirty="0" smtClean="0">
                        <a:latin typeface="Cambria Math" panose="02040503050406030204" pitchFamily="18" charset="0"/>
                      </a:rPr>
                      <m:t>𝑃</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𝑎</m:t>
                        </m:r>
                        <m:r>
                          <a:rPr lang="en-US" b="0" i="1" baseline="0" dirty="0" smtClean="0">
                            <a:latin typeface="Cambria Math" panose="02040503050406030204" pitchFamily="18" charset="0"/>
                          </a:rPr>
                          <m:t>𝑡</m:t>
                        </m:r>
                        <m:r>
                          <a:rPr lang="en-US" b="0" i="1" baseline="0" dirty="0" smtClean="0">
                            <a:latin typeface="Cambria Math" panose="02040503050406030204" pitchFamily="18" charset="0"/>
                          </a:rPr>
                          <m:t> </m:t>
                        </m:r>
                        <m:r>
                          <a:rPr lang="en-US" b="0" i="1" baseline="0" dirty="0" smtClean="0">
                            <a:latin typeface="Cambria Math" panose="02040503050406030204" pitchFamily="18" charset="0"/>
                          </a:rPr>
                          <m:t>𝑚𝑜𝑠𝑡</m:t>
                        </m:r>
                        <m:r>
                          <a:rPr lang="en-US" b="0" i="1" baseline="0" dirty="0" smtClean="0">
                            <a:latin typeface="Cambria Math" panose="02040503050406030204" pitchFamily="18" charset="0"/>
                          </a:rPr>
                          <m:t> 2</m:t>
                        </m:r>
                      </m:e>
                    </m:d>
                    <m:r>
                      <a:rPr lang="en-US" i="1" baseline="0" dirty="0" smtClean="0">
                        <a:latin typeface="Cambria Math" panose="02040503050406030204" pitchFamily="18" charset="0"/>
                      </a:rPr>
                      <m:t>= </m:t>
                    </m:r>
                    <m:r>
                      <a:rPr lang="en-US" i="1" baseline="0" dirty="0" smtClean="0">
                        <a:latin typeface="Cambria Math" panose="02040503050406030204" pitchFamily="18" charset="0"/>
                      </a:rPr>
                      <m:t>𝑃</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0</m:t>
                        </m:r>
                      </m:e>
                    </m:d>
                    <m:r>
                      <a:rPr lang="en-US" i="1" baseline="0" dirty="0" smtClean="0">
                        <a:latin typeface="Cambria Math" panose="02040503050406030204" pitchFamily="18" charset="0"/>
                      </a:rPr>
                      <m:t>+ </m:t>
                    </m:r>
                    <m:r>
                      <a:rPr lang="en-US" i="1" baseline="0" dirty="0" smtClean="0">
                        <a:latin typeface="Cambria Math" panose="02040503050406030204" pitchFamily="18" charset="0"/>
                      </a:rPr>
                      <m:t>𝑃</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1</m:t>
                        </m:r>
                      </m:e>
                    </m:d>
                    <m:r>
                      <a:rPr lang="en-US" i="1" baseline="0" dirty="0" smtClean="0">
                        <a:latin typeface="Cambria Math" panose="02040503050406030204" pitchFamily="18" charset="0"/>
                      </a:rPr>
                      <m:t>+ </m:t>
                    </m:r>
                    <m:r>
                      <a:rPr lang="en-US" i="1" baseline="0" dirty="0" smtClean="0">
                        <a:latin typeface="Cambria Math" panose="02040503050406030204" pitchFamily="18" charset="0"/>
                      </a:rPr>
                      <m:t>𝑃</m:t>
                    </m:r>
                    <m:d>
                      <m:dPr>
                        <m:ctrlPr>
                          <a:rPr lang="en-US" i="1" baseline="0" dirty="0" smtClean="0">
                            <a:latin typeface="Cambria Math" panose="02040503050406030204" pitchFamily="18" charset="0"/>
                          </a:rPr>
                        </m:ctrlPr>
                      </m:dPr>
                      <m:e>
                        <m:r>
                          <a:rPr lang="en-US" i="1" baseline="0" dirty="0" smtClean="0">
                            <a:latin typeface="Cambria Math" panose="02040503050406030204" pitchFamily="18" charset="0"/>
                          </a:rPr>
                          <m:t>2</m:t>
                        </m:r>
                      </m:e>
                    </m:d>
                    <m:r>
                      <a:rPr lang="en-US" i="1" baseline="0" dirty="0" smtClean="0">
                        <a:latin typeface="Cambria Math" panose="02040503050406030204" pitchFamily="18" charset="0"/>
                      </a:rPr>
                      <m:t>=</m:t>
                    </m:r>
                    <m:r>
                      <a:rPr lang="en-US" b="0" i="1" baseline="0" dirty="0" smtClean="0">
                        <a:latin typeface="Cambria Math" panose="02040503050406030204" pitchFamily="18" charset="0"/>
                      </a:rPr>
                      <m:t>0.16807</m:t>
                    </m:r>
                    <m:r>
                      <a:rPr lang="en-US" i="1" baseline="0" dirty="0" smtClean="0">
                        <a:latin typeface="Cambria Math" panose="02040503050406030204" pitchFamily="18" charset="0"/>
                      </a:rPr>
                      <m:t> +</m:t>
                    </m:r>
                    <m:r>
                      <a:rPr lang="en-US" b="0" i="1" baseline="0" dirty="0" smtClean="0">
                        <a:latin typeface="Cambria Math" panose="02040503050406030204" pitchFamily="18" charset="0"/>
                      </a:rPr>
                      <m:t>0.36015</m:t>
                    </m:r>
                    <m:r>
                      <a:rPr lang="en-US" i="1" baseline="0" dirty="0" smtClean="0">
                        <a:latin typeface="Cambria Math" panose="02040503050406030204" pitchFamily="18" charset="0"/>
                      </a:rPr>
                      <m:t> +</m:t>
                    </m:r>
                    <m:r>
                      <a:rPr lang="en-US" b="0" i="1" baseline="0" dirty="0" smtClean="0">
                        <a:latin typeface="Cambria Math" panose="02040503050406030204" pitchFamily="18" charset="0"/>
                      </a:rPr>
                      <m:t>0.3087</m:t>
                    </m:r>
                    <m:r>
                      <a:rPr lang="en-US" i="1" baseline="0" dirty="0" smtClean="0">
                        <a:latin typeface="Cambria Math" panose="02040503050406030204" pitchFamily="18" charset="0"/>
                      </a:rPr>
                      <m:t> =</m:t>
                    </m:r>
                    <m:r>
                      <a:rPr lang="en-US" b="0" i="1" baseline="0" dirty="0" smtClean="0">
                        <a:latin typeface="Cambria Math" panose="02040503050406030204" pitchFamily="18" charset="0"/>
                      </a:rPr>
                      <m:t>0.83692</m:t>
                    </m:r>
                  </m:oMath>
                </a14:m>
                <a:endParaRPr lang="en-US" dirty="0"/>
              </a:p>
            </p:txBody>
          </p:sp>
        </mc:Choice>
        <mc:Fallback xmlns="">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Make a table in the calculator by entering</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𝑦=〖(_9^)𝐶〗_𝑥·〖0.53〗^𝑥·(1−0.53)^(9−𝑥)</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𝑃(0)=</a:t>
                </a:r>
                <a:r>
                  <a:rPr lang="en-US" b="0" i="0" baseline="0" dirty="0">
                    <a:latin typeface="Cambria Math" panose="02040503050406030204" pitchFamily="18" charset="0"/>
                  </a:rPr>
                  <a:t>〖(_</a:t>
                </a:r>
                <a:r>
                  <a:rPr lang="en-US" i="0" baseline="0" dirty="0">
                    <a:latin typeface="Cambria Math" panose="02040503050406030204" pitchFamily="18" charset="0"/>
                  </a:rPr>
                  <a:t>9^)𝐶</a:t>
                </a:r>
                <a:r>
                  <a:rPr lang="en-US" b="0" i="0" baseline="0" dirty="0">
                    <a:latin typeface="Cambria Math" panose="02040503050406030204" pitchFamily="18" charset="0"/>
                  </a:rPr>
                  <a:t>〗_</a:t>
                </a:r>
                <a:r>
                  <a:rPr lang="en-US" i="0" baseline="0" dirty="0">
                    <a:latin typeface="Cambria Math" panose="02040503050406030204" pitchFamily="18" charset="0"/>
                  </a:rPr>
                  <a:t>0</a:t>
                </a:r>
                <a:r>
                  <a:rPr lang="en-US" b="0" i="0" baseline="0" dirty="0">
                    <a:latin typeface="Cambria Math" panose="02040503050406030204" pitchFamily="18" charset="0"/>
                  </a:rPr>
                  <a:t> (0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0</a:t>
                </a:r>
                <a:r>
                  <a:rPr lang="en-US" b="0" i="0" baseline="0" dirty="0">
                    <a:latin typeface="Cambria Math" panose="02040503050406030204" pitchFamily="18" charset="0"/>
                  </a:rPr>
                  <a:t> (</a:t>
                </a:r>
                <a:r>
                  <a:rPr lang="en-US" i="0" baseline="0" dirty="0">
                    <a:latin typeface="Cambria Math" panose="02040503050406030204" pitchFamily="18" charset="0"/>
                  </a:rPr>
                  <a:t>1−</a:t>
                </a:r>
                <a:r>
                  <a:rPr lang="en-US" b="0" i="0" baseline="0" dirty="0">
                    <a:latin typeface="Cambria Math" panose="02040503050406030204" pitchFamily="18" charset="0"/>
                  </a:rPr>
                  <a:t>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9−0</a:t>
                </a:r>
                <a:r>
                  <a:rPr lang="en-US" b="0" i="0" baseline="0" dirty="0">
                    <a:latin typeface="Cambria Math" panose="02040503050406030204" pitchFamily="18" charset="0"/>
                  </a:rPr>
                  <a:t>)</a:t>
                </a:r>
                <a:r>
                  <a:rPr lang="en-US" i="0" baseline="0" dirty="0">
                    <a:latin typeface="Cambria Math" panose="02040503050406030204" pitchFamily="18" charset="0"/>
                  </a:rPr>
                  <a:t>=</a:t>
                </a:r>
                <a:r>
                  <a:rPr lang="en-US" b="0" i="0" baseline="0" dirty="0">
                    <a:latin typeface="Cambria Math" panose="02040503050406030204" pitchFamily="18" charset="0"/>
                  </a:rPr>
                  <a:t>0</a:t>
                </a:r>
                <a:r>
                  <a:rPr lang="en-US" i="0" baseline="0" dirty="0">
                    <a:latin typeface="Cambria Math" panose="02040503050406030204" pitchFamily="18" charset="0"/>
                  </a:rPr>
                  <a:t>.00112</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𝑃(1)=</a:t>
                </a:r>
                <a:r>
                  <a:rPr lang="en-US" b="0" i="0" baseline="0" dirty="0">
                    <a:latin typeface="Cambria Math" panose="02040503050406030204" pitchFamily="18" charset="0"/>
                  </a:rPr>
                  <a:t>〖(_</a:t>
                </a:r>
                <a:r>
                  <a:rPr lang="en-US" i="0" baseline="0" dirty="0">
                    <a:latin typeface="Cambria Math" panose="02040503050406030204" pitchFamily="18" charset="0"/>
                  </a:rPr>
                  <a:t>9^</a:t>
                </a:r>
                <a:r>
                  <a:rPr lang="en-US" b="0" i="0" baseline="0" dirty="0">
                    <a:latin typeface="Cambria Math" panose="02040503050406030204" pitchFamily="18" charset="0"/>
                  </a:rPr>
                  <a:t>)</a:t>
                </a:r>
                <a:r>
                  <a:rPr lang="en-US" i="0" baseline="0" dirty="0">
                    <a:latin typeface="Cambria Math" panose="02040503050406030204" pitchFamily="18" charset="0"/>
                  </a:rPr>
                  <a:t>𝐶</a:t>
                </a:r>
                <a:r>
                  <a:rPr lang="en-US" b="0" i="0" baseline="0" dirty="0">
                    <a:latin typeface="Cambria Math" panose="02040503050406030204" pitchFamily="18" charset="0"/>
                  </a:rPr>
                  <a:t>〗_</a:t>
                </a:r>
                <a:r>
                  <a:rPr lang="en-US" i="0" baseline="0" dirty="0">
                    <a:latin typeface="Cambria Math" panose="02040503050406030204" pitchFamily="18" charset="0"/>
                  </a:rPr>
                  <a:t>1</a:t>
                </a:r>
                <a:r>
                  <a:rPr lang="en-US" b="0" i="0" baseline="0" dirty="0">
                    <a:latin typeface="Cambria Math" panose="02040503050406030204" pitchFamily="18" charset="0"/>
                  </a:rPr>
                  <a:t> (0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1</a:t>
                </a:r>
                <a:r>
                  <a:rPr lang="en-US" b="0" i="0" baseline="0" dirty="0">
                    <a:latin typeface="Cambria Math" panose="02040503050406030204" pitchFamily="18" charset="0"/>
                  </a:rPr>
                  <a:t> (</a:t>
                </a:r>
                <a:r>
                  <a:rPr lang="en-US" i="0" baseline="0" dirty="0">
                    <a:latin typeface="Cambria Math" panose="02040503050406030204" pitchFamily="18" charset="0"/>
                  </a:rPr>
                  <a:t>1−</a:t>
                </a:r>
                <a:r>
                  <a:rPr lang="en-US" b="0" i="0" baseline="0" dirty="0">
                    <a:latin typeface="Cambria Math" panose="02040503050406030204" pitchFamily="18" charset="0"/>
                  </a:rPr>
                  <a:t>0</a:t>
                </a:r>
                <a:r>
                  <a:rPr lang="en-US" i="0" baseline="0" dirty="0">
                    <a:latin typeface="Cambria Math" panose="02040503050406030204" pitchFamily="18" charset="0"/>
                  </a:rPr>
                  <a:t>.53)</a:t>
                </a:r>
                <a:r>
                  <a:rPr lang="en-US" b="0" i="0" baseline="0" dirty="0">
                    <a:latin typeface="Cambria Math" panose="02040503050406030204" pitchFamily="18" charset="0"/>
                  </a:rPr>
                  <a:t>^(</a:t>
                </a:r>
                <a:r>
                  <a:rPr lang="en-US" i="0" baseline="0" dirty="0">
                    <a:latin typeface="Cambria Math" panose="02040503050406030204" pitchFamily="18" charset="0"/>
                  </a:rPr>
                  <a:t>9−1</a:t>
                </a:r>
                <a:r>
                  <a:rPr lang="en-US" b="0" i="0" baseline="0" dirty="0">
                    <a:latin typeface="Cambria Math" panose="02040503050406030204" pitchFamily="18" charset="0"/>
                  </a:rPr>
                  <a:t>)</a:t>
                </a:r>
                <a:r>
                  <a:rPr lang="en-US" i="0" baseline="0" dirty="0">
                    <a:latin typeface="Cambria Math" panose="02040503050406030204" pitchFamily="18" charset="0"/>
                  </a:rPr>
                  <a:t>=</a:t>
                </a:r>
                <a:r>
                  <a:rPr lang="en-US" b="0" i="0" baseline="0" dirty="0">
                    <a:latin typeface="Cambria Math" panose="02040503050406030204" pitchFamily="18" charset="0"/>
                  </a:rPr>
                  <a:t>0</a:t>
                </a:r>
                <a:r>
                  <a:rPr lang="en-US" i="0" baseline="0" dirty="0">
                    <a:latin typeface="Cambria Math" panose="02040503050406030204" pitchFamily="18" charset="0"/>
                  </a:rPr>
                  <a:t>.01136</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𝑃(2) = .05123</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𝑃(3) = .13480</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𝑃(4) = .22801</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𝑃(5) = .25712</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𝑃(6) = .19330</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𝑃(7) = .09342</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Cambria Math" panose="02040503050406030204" pitchFamily="18" charset="0"/>
                  </a:rPr>
                  <a:t>𝑃(8) = .02634</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a:latin typeface="Cambria Math" panose="02040503050406030204" pitchFamily="18" charset="0"/>
                  </a:rPr>
                  <a:t>𝑃(9) =</a:t>
                </a:r>
                <a:r>
                  <a:rPr lang="en-US" i="0" baseline="0" dirty="0">
                    <a:latin typeface="Cambria Math" panose="02040503050406030204" pitchFamily="18" charset="0"/>
                  </a:rPr>
                  <a:t> .00330</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latin typeface="Cambria Math" panose="02040503050406030204" pitchFamily="18" charset="0"/>
                  </a:rPr>
                  <a:t>𝑃(&lt;3) = 𝑃(0) + 𝑃(1) + 𝑃(2) = .00112 + .01136 + .05123 = .06371</a:t>
                </a:r>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69</a:t>
            </a:fld>
            <a:endParaRPr lang="en-US"/>
          </a:p>
        </p:txBody>
      </p:sp>
    </p:spTree>
    <p:extLst>
      <p:ext uri="{BB962C8B-B14F-4D97-AF65-F5344CB8AC3E}">
        <p14:creationId xmlns:p14="http://schemas.microsoft.com/office/powerpoint/2010/main" val="213271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US" dirty="0"/>
                  <a:t>D6 means six-sided-dice</a:t>
                </a:r>
              </a:p>
              <a:p>
                <a:endParaRPr lang="en-US" dirty="0"/>
              </a:p>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~2</m:t>
                          </m:r>
                        </m:e>
                      </m:d>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35</m:t>
                          </m:r>
                        </m:num>
                        <m:den>
                          <m:r>
                            <a:rPr lang="en-US" i="1" dirty="0" smtClean="0">
                              <a:latin typeface="Cambria Math" panose="02040503050406030204" pitchFamily="18" charset="0"/>
                            </a:rPr>
                            <m:t>36</m:t>
                          </m:r>
                        </m:den>
                      </m:f>
                      <m:r>
                        <a:rPr lang="en-US" b="0" i="1" dirty="0" smtClean="0">
                          <a:latin typeface="Cambria Math" panose="02040503050406030204" pitchFamily="18" charset="0"/>
                        </a:rPr>
                        <m:t>≈0.972</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≤10</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33</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12</m:t>
                          </m:r>
                        </m:den>
                      </m:f>
                      <m:r>
                        <a:rPr lang="en-US" b="0" i="1" smtClean="0">
                          <a:latin typeface="Cambria Math" panose="02040503050406030204" pitchFamily="18" charset="0"/>
                        </a:rPr>
                        <m:t>≈0.917</m:t>
                      </m:r>
                    </m:oMath>
                  </m:oMathPara>
                </a14:m>
                <a:endParaRPr lang="en-US" dirty="0"/>
              </a:p>
              <a:p>
                <a:endParaRPr lang="en-US" dirty="0"/>
              </a:p>
              <a:p>
                <a:r>
                  <a:rPr lang="en-US" dirty="0"/>
                  <a:t>#7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~4</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33</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11</m:t>
                        </m:r>
                      </m:num>
                      <m:den>
                        <m:r>
                          <a:rPr lang="en-US" b="0" i="1" smtClean="0">
                            <a:latin typeface="Cambria Math" panose="02040503050406030204" pitchFamily="18" charset="0"/>
                          </a:rPr>
                          <m:t>12</m:t>
                        </m:r>
                      </m:den>
                    </m:f>
                    <m:r>
                      <a:rPr lang="en-US" b="0" i="1" smtClean="0">
                        <a:latin typeface="Cambria Math" panose="02040503050406030204" pitchFamily="18" charset="0"/>
                      </a:rPr>
                      <m:t>≈92%;</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&gt;5</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26</m:t>
                        </m:r>
                      </m:num>
                      <m:den>
                        <m:r>
                          <a:rPr lang="en-US" b="0" i="1" smtClean="0">
                            <a:latin typeface="Cambria Math" panose="02040503050406030204" pitchFamily="18" charset="0"/>
                          </a:rPr>
                          <m:t>36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13</m:t>
                        </m:r>
                      </m:num>
                      <m:den>
                        <m:r>
                          <a:rPr lang="en-US" b="0" i="1" smtClean="0">
                            <a:latin typeface="Cambria Math" panose="02040503050406030204" pitchFamily="18" charset="0"/>
                          </a:rPr>
                          <m:t>18</m:t>
                        </m:r>
                      </m:den>
                    </m:f>
                    <m:r>
                      <a:rPr lang="en-US" b="0" i="1" smtClean="0">
                        <a:latin typeface="Cambria Math" panose="02040503050406030204" pitchFamily="18" charset="0"/>
                      </a:rPr>
                      <m:t>≈72%</m:t>
                    </m:r>
                  </m:oMath>
                </a14:m>
                <a:endParaRPr lang="en-US" dirty="0"/>
              </a:p>
            </p:txBody>
          </p:sp>
        </mc:Choice>
        <mc:Fallback xmlns="">
          <p:sp>
            <p:nvSpPr>
              <p:cNvPr id="3" name="Notes Placeholder 2"/>
              <p:cNvSpPr>
                <a:spLocks noGrp="1"/>
              </p:cNvSpPr>
              <p:nvPr>
                <p:ph type="body" idx="1"/>
              </p:nvPr>
            </p:nvSpPr>
            <p:spPr/>
            <p:txBody>
              <a:bodyPr>
                <a:normAutofit/>
              </a:bodyPr>
              <a:lstStyle/>
              <a:p>
                <a:r>
                  <a:rPr lang="en-US" dirty="0"/>
                  <a:t>D6 means six-sided-dice</a:t>
                </a:r>
              </a:p>
              <a:p>
                <a:endParaRPr lang="en-US" dirty="0"/>
              </a:p>
              <a:p>
                <a:r>
                  <a:rPr lang="en-US" i="0" dirty="0">
                    <a:latin typeface="Cambria Math" panose="02040503050406030204" pitchFamily="18" charset="0"/>
                  </a:rPr>
                  <a:t>𝑃(~2)=35/36</a:t>
                </a:r>
                <a:r>
                  <a:rPr lang="en-US" b="0" i="0" dirty="0">
                    <a:latin typeface="Cambria Math" panose="02040503050406030204" pitchFamily="18" charset="0"/>
                  </a:rPr>
                  <a:t>≈0.972</a:t>
                </a:r>
                <a:endParaRPr lang="en-US" dirty="0"/>
              </a:p>
              <a:p>
                <a:endParaRPr lang="en-US" dirty="0"/>
              </a:p>
              <a:p>
                <a:r>
                  <a:rPr lang="en-US" b="0" i="0">
                    <a:latin typeface="Cambria Math" panose="02040503050406030204" pitchFamily="18" charset="0"/>
                  </a:rPr>
                  <a:t>𝑃(𝑛≤10)=33/36=11/12≈0.917</a:t>
                </a:r>
                <a:endParaRPr lang="en-US" dirty="0"/>
              </a:p>
            </p:txBody>
          </p:sp>
        </mc:Fallback>
      </mc:AlternateContent>
      <p:sp>
        <p:nvSpPr>
          <p:cNvPr id="4" name="Slide Number Placeholder 3"/>
          <p:cNvSpPr>
            <a:spLocks noGrp="1"/>
          </p:cNvSpPr>
          <p:nvPr>
            <p:ph type="sldNum" sz="quarter" idx="10"/>
          </p:nvPr>
        </p:nvSpPr>
        <p:spPr/>
        <p:txBody>
          <a:bodyPr/>
          <a:lstStyle/>
          <a:p>
            <a:fld id="{718E974A-F94D-4EA7-9E7D-9297815DA4A2}"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b="0" i="1" dirty="0" smtClean="0">
                              <a:latin typeface="Cambria Math" panose="02040503050406030204" pitchFamily="18" charset="0"/>
                            </a:rPr>
                            <m:t>𝐶h𝑒𝑟𝑟𝑦</m:t>
                          </m:r>
                          <m:r>
                            <a:rPr lang="en-US" b="0" i="1" dirty="0" smtClean="0">
                              <a:latin typeface="Cambria Math" panose="02040503050406030204" pitchFamily="18" charset="0"/>
                            </a:rPr>
                            <m:t> </m:t>
                          </m:r>
                          <m:r>
                            <a:rPr lang="en-US" b="0" i="1" dirty="0" smtClean="0">
                              <a:latin typeface="Cambria Math" panose="02040503050406030204" pitchFamily="18" charset="0"/>
                            </a:rPr>
                            <m:t>𝑆𝑡</m:t>
                          </m:r>
                          <m:r>
                            <a:rPr lang="en-US" b="0" i="1" dirty="0" smtClean="0">
                              <a:latin typeface="Cambria Math" panose="02040503050406030204" pitchFamily="18" charset="0"/>
                            </a:rPr>
                            <m:t>.</m:t>
                          </m:r>
                        </m:e>
                      </m:d>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𝐶h𝑒𝑟𝑟𝑦</m:t>
                          </m:r>
                          <m:r>
                            <a:rPr lang="en-US" b="0" i="1" dirty="0" smtClean="0">
                              <a:latin typeface="Cambria Math" panose="02040503050406030204" pitchFamily="18" charset="0"/>
                            </a:rPr>
                            <m:t> </m:t>
                          </m:r>
                          <m:r>
                            <a:rPr lang="en-US" b="0" i="1" dirty="0" smtClean="0">
                              <a:latin typeface="Cambria Math" panose="02040503050406030204" pitchFamily="18" charset="0"/>
                            </a:rPr>
                            <m:t>𝑆𝑡𝑟</m:t>
                          </m:r>
                        </m:num>
                        <m:den>
                          <m:r>
                            <a:rPr lang="en-US" b="0" i="1" dirty="0" smtClean="0">
                              <a:latin typeface="Cambria Math" panose="02040503050406030204" pitchFamily="18" charset="0"/>
                            </a:rPr>
                            <m:t>𝑊h𝑜𝑙𝑒</m:t>
                          </m:r>
                          <m:r>
                            <a:rPr lang="en-US" b="0" i="1" dirty="0" smtClean="0">
                              <a:latin typeface="Cambria Math" panose="02040503050406030204" pitchFamily="18" charset="0"/>
                            </a:rPr>
                            <m:t> </m:t>
                          </m:r>
                          <m:r>
                            <a:rPr lang="en-US" b="0" i="1" dirty="0" smtClean="0">
                              <a:latin typeface="Cambria Math" panose="02040503050406030204" pitchFamily="18" charset="0"/>
                            </a:rPr>
                            <m:t>𝑝𝑎𝑡h</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0.2 </m:t>
                          </m:r>
                          <m:r>
                            <a:rPr lang="en-US" b="0" i="1" dirty="0" smtClean="0">
                              <a:latin typeface="Cambria Math" panose="02040503050406030204" pitchFamily="18" charset="0"/>
                            </a:rPr>
                            <m:t>𝑚𝑖</m:t>
                          </m:r>
                        </m:num>
                        <m:den>
                          <m:r>
                            <a:rPr lang="en-US" b="0" i="1" dirty="0" smtClean="0">
                              <a:latin typeface="Cambria Math" panose="02040503050406030204" pitchFamily="18" charset="0"/>
                            </a:rPr>
                            <m:t>0.1 </m:t>
                          </m:r>
                          <m:r>
                            <a:rPr lang="en-US" b="0" i="1" dirty="0" smtClean="0">
                              <a:latin typeface="Cambria Math" panose="02040503050406030204" pitchFamily="18" charset="0"/>
                            </a:rPr>
                            <m:t>𝑚𝑖</m:t>
                          </m:r>
                          <m:r>
                            <a:rPr lang="en-US" b="0" i="1" dirty="0" smtClean="0">
                              <a:latin typeface="Cambria Math" panose="02040503050406030204" pitchFamily="18" charset="0"/>
                            </a:rPr>
                            <m:t>+0.4 </m:t>
                          </m:r>
                          <m:r>
                            <a:rPr lang="en-US" b="0" i="1" dirty="0" smtClean="0">
                              <a:latin typeface="Cambria Math" panose="02040503050406030204" pitchFamily="18" charset="0"/>
                            </a:rPr>
                            <m:t>𝑚𝑖</m:t>
                          </m:r>
                          <m:r>
                            <a:rPr lang="en-US" b="0" i="1" dirty="0" smtClean="0">
                              <a:latin typeface="Cambria Math" panose="02040503050406030204" pitchFamily="18" charset="0"/>
                            </a:rPr>
                            <m:t>+0.2 </m:t>
                          </m:r>
                          <m:r>
                            <a:rPr lang="en-US" b="0" i="1" dirty="0" smtClean="0">
                              <a:latin typeface="Cambria Math" panose="02040503050406030204" pitchFamily="18" charset="0"/>
                            </a:rPr>
                            <m:t>𝑚𝑖</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0.2</m:t>
                          </m:r>
                        </m:num>
                        <m:den>
                          <m:r>
                            <a:rPr lang="en-US" b="0" i="1" dirty="0" smtClean="0">
                              <a:latin typeface="Cambria Math" panose="02040503050406030204" pitchFamily="18" charset="0"/>
                            </a:rPr>
                            <m:t>0.7</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7</m:t>
                          </m:r>
                        </m:den>
                      </m:f>
                      <m:r>
                        <a:rPr lang="en-US" b="0" i="1" dirty="0" smtClean="0">
                          <a:latin typeface="Cambria Math" panose="02040503050406030204" pitchFamily="18" charset="0"/>
                        </a:rPr>
                        <m:t>=28.6%</m:t>
                      </m:r>
                    </m:oMath>
                  </m:oMathPara>
                </a14:m>
                <a:endParaRPr lang="en-US" dirty="0"/>
              </a:p>
              <a:p>
                <a:endParaRPr lang="en-US"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𝑌𝑒𝑙𝑙𝑜𝑤</m:t>
                          </m:r>
                          <m:r>
                            <a:rPr lang="en-US" b="0" i="1" smtClean="0">
                              <a:latin typeface="Cambria Math" panose="02040503050406030204" pitchFamily="18" charset="0"/>
                            </a:rPr>
                            <m:t> </m:t>
                          </m:r>
                          <m:r>
                            <a:rPr lang="en-US" b="0" i="1" smtClean="0">
                              <a:latin typeface="Cambria Math" panose="02040503050406030204" pitchFamily="18" charset="0"/>
                            </a:rPr>
                            <m:t>𝑎𝑟𝑒𝑎</m:t>
                          </m:r>
                        </m:num>
                        <m:den>
                          <m:r>
                            <a:rPr lang="en-US" b="0" i="1" smtClean="0">
                              <a:latin typeface="Cambria Math" panose="02040503050406030204" pitchFamily="18" charset="0"/>
                            </a:rPr>
                            <m:t>𝑡𝑜𝑡𝑎𝑙</m:t>
                          </m:r>
                          <m:r>
                            <a:rPr lang="en-US" b="0" i="1" smtClean="0">
                              <a:latin typeface="Cambria Math" panose="02040503050406030204" pitchFamily="18" charset="0"/>
                            </a:rPr>
                            <m:t> </m:t>
                          </m:r>
                          <m:r>
                            <a:rPr lang="en-US" b="0" i="1" smtClean="0">
                              <a:latin typeface="Cambria Math" panose="02040503050406030204" pitchFamily="18" charset="0"/>
                            </a:rPr>
                            <m:t>𝑎𝑟𝑒𝑎</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𝜋</m:t>
                          </m:r>
                          <m:sSup>
                            <m:sSupPr>
                              <m:ctrlPr>
                                <a:rPr lang="en-US" b="0" i="1" smtClean="0">
                                  <a:latin typeface="Cambria Math" panose="02040503050406030204" pitchFamily="18" charset="0"/>
                                </a:rPr>
                              </m:ctrlPr>
                            </m:sSupPr>
                            <m:e>
                              <m:r>
                                <a:rPr lang="en-US" b="0" i="1" smtClean="0">
                                  <a:latin typeface="Cambria Math" panose="02040503050406030204" pitchFamily="18" charset="0"/>
                                </a:rPr>
                                <m:t>9</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6</m:t>
                              </m:r>
                            </m:e>
                            <m:sup>
                              <m:r>
                                <a:rPr lang="en-US" b="0" i="1" smtClean="0">
                                  <a:latin typeface="Cambria Math" panose="02040503050406030204" pitchFamily="18" charset="0"/>
                                </a:rPr>
                                <m:t>2</m:t>
                              </m:r>
                            </m:sup>
                          </m:sSup>
                          <m:r>
                            <a:rPr lang="en-US" b="0" i="1" smtClean="0">
                              <a:latin typeface="Cambria Math" panose="02040503050406030204" pitchFamily="18" charset="0"/>
                            </a:rPr>
                            <m:t>−2</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6·6</m:t>
                              </m:r>
                            </m:e>
                          </m:d>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18</m:t>
                              </m:r>
                            </m:e>
                            <m:sup>
                              <m:r>
                                <a:rPr lang="en-US" b="0" i="1" smtClean="0">
                                  <a:latin typeface="Cambria Math" panose="02040503050406030204" pitchFamily="18" charset="0"/>
                                </a:rPr>
                                <m:t>2</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182.5</m:t>
                          </m:r>
                        </m:num>
                        <m:den>
                          <m:r>
                            <a:rPr lang="en-US" b="0" i="1" smtClean="0">
                              <a:latin typeface="Cambria Math" panose="02040503050406030204" pitchFamily="18" charset="0"/>
                            </a:rPr>
                            <m:t>324</m:t>
                          </m:r>
                        </m:den>
                      </m:f>
                      <m:r>
                        <a:rPr lang="en-US" b="0" i="1" smtClean="0">
                          <a:latin typeface="Cambria Math" panose="02040503050406030204" pitchFamily="18" charset="0"/>
                        </a:rPr>
                        <m:t>≈56.3%</m:t>
                      </m:r>
                    </m:oMath>
                  </m:oMathPara>
                </a14:m>
                <a:endParaRPr lang="en-US" dirty="0"/>
              </a:p>
            </p:txBody>
          </p:sp>
        </mc:Choice>
        <mc:Fallback xmlns="">
          <p:sp>
            <p:nvSpPr>
              <p:cNvPr id="3" name="Notes Placeholder 2"/>
              <p:cNvSpPr>
                <a:spLocks noGrp="1"/>
              </p:cNvSpPr>
              <p:nvPr>
                <p:ph type="body" idx="1"/>
              </p:nvPr>
            </p:nvSpPr>
            <p:spPr/>
            <p:txBody>
              <a:bodyPr/>
              <a:lstStyle/>
              <a:p>
                <a:r>
                  <a:rPr lang="en-US" i="0" dirty="0">
                    <a:latin typeface="Cambria Math" panose="02040503050406030204" pitchFamily="18" charset="0"/>
                  </a:rPr>
                  <a:t>𝑃(1)</a:t>
                </a:r>
                <a:r>
                  <a:rPr lang="en-US" b="0" i="0" dirty="0">
                    <a:latin typeface="Cambria Math" panose="02040503050406030204" pitchFamily="18" charset="0"/>
                  </a:rPr>
                  <a:t>=(𝑠𝑞𝑢𝑎𝑟𝑒−𝑐𝑖𝑟𝑐𝑙𝑒)/𝑠𝑞𝑢𝑎𝑟𝑒=(〖16〗^2−𝜋8^2)/〖16〗^2 =</a:t>
                </a:r>
                <a:r>
                  <a:rPr lang="en-US" i="0" dirty="0">
                    <a:latin typeface="Cambria Math" panose="02040503050406030204" pitchFamily="18" charset="0"/>
                  </a:rPr>
                  <a:t>0.214</a:t>
                </a:r>
                <a:endParaRPr lang="en-US" dirty="0"/>
              </a:p>
              <a:p>
                <a:r>
                  <a:rPr lang="en-US" b="0" i="0">
                    <a:latin typeface="Cambria Math" panose="02040503050406030204" pitchFamily="18" charset="0"/>
                  </a:rPr>
                  <a:t>𝑃(9)=𝑐𝑖𝑟𝑐𝑙𝑒/𝑠𝑞𝑢𝑎𝑟𝑒=(𝜋2^2)/〖16〗^2 =0.049</a:t>
                </a:r>
                <a:endParaRPr lang="en-US" b="0" dirty="0"/>
              </a:p>
              <a:p>
                <a:r>
                  <a:rPr lang="en-US" dirty="0"/>
                  <a:t>More likely to get a 1</a:t>
                </a:r>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11</a:t>
            </a:fld>
            <a:endParaRPr lang="en-US"/>
          </a:p>
        </p:txBody>
      </p:sp>
    </p:spTree>
    <p:extLst>
      <p:ext uri="{BB962C8B-B14F-4D97-AF65-F5344CB8AC3E}">
        <p14:creationId xmlns:p14="http://schemas.microsoft.com/office/powerpoint/2010/main" val="348575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Theoretical Probability: 1/5</a:t>
                </a:r>
              </a:p>
              <a:p>
                <a:r>
                  <a:rPr lang="en-US" dirty="0"/>
                  <a:t>Experimental Probability:</a:t>
                </a:r>
              </a:p>
              <a:p>
                <a:r>
                  <a:rPr lang="en-US" dirty="0"/>
                  <a:t>Red: 5/50=1/10</a:t>
                </a:r>
              </a:p>
              <a:p>
                <a:r>
                  <a:rPr lang="en-US" dirty="0"/>
                  <a:t>Green: 20/50=2/5</a:t>
                </a:r>
              </a:p>
              <a:p>
                <a:r>
                  <a:rPr lang="en-US" dirty="0"/>
                  <a:t>Blue: 3/50</a:t>
                </a:r>
              </a:p>
              <a:p>
                <a:r>
                  <a:rPr lang="en-US" dirty="0"/>
                  <a:t>Yellow: 10/50=1/5</a:t>
                </a:r>
              </a:p>
              <a:p>
                <a:r>
                  <a:rPr lang="en-US" dirty="0"/>
                  <a:t>Purple: 12/50=6/25</a:t>
                </a:r>
              </a:p>
              <a:p>
                <a:endParaRPr lang="en-US" dirty="0"/>
              </a:p>
              <a:p>
                <a:r>
                  <a:rPr lang="en-US" dirty="0"/>
                  <a:t>Yellow is the same theoretical and experimental</a:t>
                </a:r>
              </a:p>
              <a:p>
                <a:endParaRPr lang="en-US" dirty="0"/>
              </a:p>
              <a:p>
                <a:r>
                  <a:rPr lang="en-US" dirty="0"/>
                  <a:t>#13 Theoretical Probability for each color = 1/5=20%</a:t>
                </a:r>
              </a:p>
              <a:p>
                <a:r>
                  <a:rPr lang="en-US" dirty="0"/>
                  <a:t>Experimental</a:t>
                </a:r>
              </a:p>
              <a:p>
                <a:r>
                  <a:rPr lang="en-US" dirty="0"/>
                  <a:t>White: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≈16.7%</m:t>
                    </m:r>
                  </m:oMath>
                </a14:m>
                <a:endParaRPr lang="en-US" b="0" dirty="0"/>
              </a:p>
              <a:p>
                <a:r>
                  <a:rPr lang="en-US" dirty="0"/>
                  <a:t>Black: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=20%</m:t>
                    </m:r>
                  </m:oMath>
                </a14:m>
                <a:endParaRPr lang="en-US" b="0" dirty="0"/>
              </a:p>
              <a:p>
                <a:r>
                  <a:rPr lang="en-US" dirty="0"/>
                  <a:t>Red: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15</m:t>
                        </m:r>
                      </m:den>
                    </m:f>
                    <m:r>
                      <a:rPr lang="en-US" b="0" i="1" smtClean="0">
                        <a:latin typeface="Cambria Math" panose="02040503050406030204" pitchFamily="18" charset="0"/>
                      </a:rPr>
                      <m:t>≈26.7%</m:t>
                    </m:r>
                  </m:oMath>
                </a14:m>
                <a:endParaRPr lang="en-US" b="0" dirty="0"/>
              </a:p>
              <a:p>
                <a:r>
                  <a:rPr lang="en-US" dirty="0"/>
                  <a:t>Green: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15</m:t>
                        </m:r>
                      </m:den>
                    </m:f>
                    <m:r>
                      <a:rPr lang="en-US" b="0" i="1" smtClean="0">
                        <a:latin typeface="Cambria Math" panose="02040503050406030204" pitchFamily="18" charset="0"/>
                      </a:rPr>
                      <m:t>≈6.7%</m:t>
                    </m:r>
                  </m:oMath>
                </a14:m>
                <a:endParaRPr lang="en-US" b="0" dirty="0"/>
              </a:p>
              <a:p>
                <a:r>
                  <a:rPr lang="en-US" dirty="0"/>
                  <a:t>Blue: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30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r>
                      <a:rPr lang="en-US" b="0" i="1" smtClean="0">
                        <a:latin typeface="Cambria Math" panose="02040503050406030204" pitchFamily="18" charset="0"/>
                      </a:rPr>
                      <m:t>=30%</m:t>
                    </m:r>
                  </m:oMath>
                </a14:m>
                <a:endParaRPr lang="en-US" b="0" dirty="0"/>
              </a:p>
              <a:p>
                <a:r>
                  <a:rPr lang="en-US" dirty="0"/>
                  <a:t>Blue is higher</a:t>
                </a:r>
              </a:p>
            </p:txBody>
          </p:sp>
        </mc:Choice>
        <mc:Fallback xmlns="">
          <p:sp>
            <p:nvSpPr>
              <p:cNvPr id="3" name="Notes Placeholder 2"/>
              <p:cNvSpPr>
                <a:spLocks noGrp="1"/>
              </p:cNvSpPr>
              <p:nvPr>
                <p:ph type="body" idx="1"/>
              </p:nvPr>
            </p:nvSpPr>
            <p:spPr/>
            <p:txBody>
              <a:bodyPr/>
              <a:lstStyle/>
              <a:p>
                <a:r>
                  <a:rPr lang="en-US" dirty="0"/>
                  <a:t>Theoretical Probability: 1/5</a:t>
                </a:r>
              </a:p>
              <a:p>
                <a:r>
                  <a:rPr lang="en-US" dirty="0"/>
                  <a:t>Experimental Probability:</a:t>
                </a:r>
              </a:p>
              <a:p>
                <a:r>
                  <a:rPr lang="en-US" dirty="0"/>
                  <a:t>Red: 5/50=1/10</a:t>
                </a:r>
              </a:p>
              <a:p>
                <a:r>
                  <a:rPr lang="en-US" dirty="0"/>
                  <a:t>Green: 20/50=2/5</a:t>
                </a:r>
              </a:p>
              <a:p>
                <a:r>
                  <a:rPr lang="en-US" dirty="0"/>
                  <a:t>Blue: 3/50</a:t>
                </a:r>
              </a:p>
              <a:p>
                <a:r>
                  <a:rPr lang="en-US" dirty="0"/>
                  <a:t>Yellow: 10/50=1/5</a:t>
                </a:r>
              </a:p>
              <a:p>
                <a:r>
                  <a:rPr lang="en-US" dirty="0"/>
                  <a:t>Purple: 12/50=6/25</a:t>
                </a:r>
              </a:p>
              <a:p>
                <a:endParaRPr lang="en-US" dirty="0"/>
              </a:p>
              <a:p>
                <a:r>
                  <a:rPr lang="en-US" dirty="0"/>
                  <a:t>Yellow is the same theoretical and experimental</a:t>
                </a:r>
              </a:p>
              <a:p>
                <a:endParaRPr lang="en-US" dirty="0"/>
              </a:p>
              <a:p>
                <a:r>
                  <a:rPr lang="en-US" dirty="0"/>
                  <a:t>#13 Theoretical Probability for each color = 1/5=20%</a:t>
                </a:r>
              </a:p>
              <a:p>
                <a:r>
                  <a:rPr lang="en-US" dirty="0"/>
                  <a:t>Experimental</a:t>
                </a:r>
              </a:p>
              <a:p>
                <a:r>
                  <a:rPr lang="en-US" dirty="0"/>
                  <a:t>White: </a:t>
                </a:r>
                <a:r>
                  <a:rPr lang="en-US" b="0" i="0">
                    <a:latin typeface="Cambria Math" panose="02040503050406030204" pitchFamily="18" charset="0"/>
                  </a:rPr>
                  <a:t>5/30=1/6≈16.7%</a:t>
                </a:r>
                <a:endParaRPr lang="en-US" b="0" dirty="0"/>
              </a:p>
              <a:p>
                <a:r>
                  <a:rPr lang="en-US" dirty="0"/>
                  <a:t>Black: </a:t>
                </a:r>
                <a:r>
                  <a:rPr lang="en-US" b="0" i="0">
                    <a:latin typeface="Cambria Math" panose="02040503050406030204" pitchFamily="18" charset="0"/>
                  </a:rPr>
                  <a:t>6/30=1/5=20%</a:t>
                </a:r>
                <a:endParaRPr lang="en-US" b="0" dirty="0"/>
              </a:p>
              <a:p>
                <a:r>
                  <a:rPr lang="en-US" dirty="0"/>
                  <a:t>Red: </a:t>
                </a:r>
                <a:r>
                  <a:rPr lang="en-US" b="0" i="0">
                    <a:latin typeface="Cambria Math" panose="02040503050406030204" pitchFamily="18" charset="0"/>
                  </a:rPr>
                  <a:t>8/30=4/15≈26.7%</a:t>
                </a:r>
                <a:endParaRPr lang="en-US" b="0" dirty="0"/>
              </a:p>
              <a:p>
                <a:r>
                  <a:rPr lang="en-US" dirty="0"/>
                  <a:t>Green: </a:t>
                </a:r>
                <a:r>
                  <a:rPr lang="en-US" b="0" i="0">
                    <a:latin typeface="Cambria Math" panose="02040503050406030204" pitchFamily="18" charset="0"/>
                  </a:rPr>
                  <a:t>2/30=1/15≈6.7%</a:t>
                </a:r>
                <a:endParaRPr lang="en-US" b="0" dirty="0"/>
              </a:p>
              <a:p>
                <a:r>
                  <a:rPr lang="en-US" dirty="0"/>
                  <a:t>Blue: </a:t>
                </a:r>
                <a:r>
                  <a:rPr lang="en-US" b="0" i="0">
                    <a:latin typeface="Cambria Math" panose="02040503050406030204" pitchFamily="18" charset="0"/>
                  </a:rPr>
                  <a:t>9/30=3/10=30%</a:t>
                </a:r>
                <a:endParaRPr lang="en-US" b="0" dirty="0"/>
              </a:p>
              <a:p>
                <a:r>
                  <a:rPr lang="en-US" dirty="0"/>
                  <a:t>Blue is higher</a:t>
                </a:r>
              </a:p>
            </p:txBody>
          </p:sp>
        </mc:Fallback>
      </mc:AlternateContent>
      <p:sp>
        <p:nvSpPr>
          <p:cNvPr id="4" name="Slide Number Placeholder 3"/>
          <p:cNvSpPr>
            <a:spLocks noGrp="1"/>
          </p:cNvSpPr>
          <p:nvPr>
            <p:ph type="sldNum" sz="quarter" idx="5"/>
          </p:nvPr>
        </p:nvSpPr>
        <p:spPr/>
        <p:txBody>
          <a:bodyPr/>
          <a:lstStyle/>
          <a:p>
            <a:fld id="{340F47D0-D2F9-426E-85B8-997CE2EBEE6B}" type="slidenum">
              <a:rPr lang="en-US" smtClean="0"/>
              <a:t>12</a:t>
            </a:fld>
            <a:endParaRPr lang="en-US"/>
          </a:p>
        </p:txBody>
      </p:sp>
    </p:spTree>
    <p:extLst>
      <p:ext uri="{BB962C8B-B14F-4D97-AF65-F5344CB8AC3E}">
        <p14:creationId xmlns:p14="http://schemas.microsoft.com/office/powerpoint/2010/main" val="44536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7	9	16</a:t>
            </a:r>
          </a:p>
          <a:p>
            <a:r>
              <a:rPr lang="en-US" sz="1200" b="0" i="0" u="none" strike="noStrike" kern="1200" baseline="0" dirty="0">
                <a:solidFill>
                  <a:schemeClr val="tx1"/>
                </a:solidFill>
                <a:latin typeface="+mn-lt"/>
                <a:ea typeface="+mn-ea"/>
                <a:cs typeface="+mn-cs"/>
              </a:rPr>
              <a:t>19	5	24</a:t>
            </a:r>
          </a:p>
          <a:p>
            <a:r>
              <a:rPr lang="en-US" sz="1200" b="0" i="0" u="none" strike="noStrike" kern="1200" baseline="0" dirty="0">
                <a:solidFill>
                  <a:schemeClr val="tx1"/>
                </a:solidFill>
                <a:latin typeface="+mn-lt"/>
                <a:ea typeface="+mn-ea"/>
                <a:cs typeface="+mn-cs"/>
              </a:rPr>
              <a:t>26	14	40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40 students are on the debate team, 26 students qualified, 14 students did not qualify, 16 juniors qualified, and 24 seniors qualified.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#3              M                   F                   Total</a:t>
            </a:r>
          </a:p>
          <a:p>
            <a:r>
              <a:rPr lang="en-US" sz="1200" b="0" i="0" u="none" strike="noStrike" kern="1200" baseline="0" dirty="0">
                <a:solidFill>
                  <a:schemeClr val="tx1"/>
                </a:solidFill>
                <a:latin typeface="+mn-lt"/>
                <a:ea typeface="+mn-ea"/>
                <a:cs typeface="+mn-cs"/>
              </a:rPr>
              <a:t>Y              132                 151                283</a:t>
            </a:r>
          </a:p>
          <a:p>
            <a:r>
              <a:rPr lang="en-US" sz="1200" b="0" i="0" u="none" strike="noStrike" kern="1200" baseline="0" dirty="0">
                <a:solidFill>
                  <a:schemeClr val="tx1"/>
                </a:solidFill>
                <a:latin typeface="+mn-lt"/>
                <a:ea typeface="+mn-ea"/>
                <a:cs typeface="+mn-cs"/>
              </a:rPr>
              <a:t>N               39                   29                  68</a:t>
            </a:r>
          </a:p>
          <a:p>
            <a:r>
              <a:rPr lang="en-US" sz="1200" b="0" i="0" u="none" strike="noStrike" kern="1200" baseline="0" dirty="0">
                <a:solidFill>
                  <a:schemeClr val="tx1"/>
                </a:solidFill>
                <a:latin typeface="+mn-lt"/>
                <a:ea typeface="+mn-ea"/>
                <a:cs typeface="+mn-cs"/>
              </a:rPr>
              <a:t>Total        171                 180                351</a:t>
            </a:r>
          </a:p>
          <a:p>
            <a:r>
              <a:rPr lang="en-US" sz="1200" b="0" i="0" u="none" strike="noStrike" kern="1200" baseline="0" dirty="0">
                <a:solidFill>
                  <a:schemeClr val="tx1"/>
                </a:solidFill>
                <a:latin typeface="+mn-lt"/>
                <a:ea typeface="+mn-ea"/>
                <a:cs typeface="+mn-cs"/>
              </a:rPr>
              <a:t>351 people were surveyed, 171 males were surveyed, 180 females were surveyed, 283 people  said yes, 68 people said no.</a:t>
            </a:r>
            <a:endParaRPr lang="en-US" dirty="0"/>
          </a:p>
        </p:txBody>
      </p:sp>
      <p:sp>
        <p:nvSpPr>
          <p:cNvPr id="4" name="Slide Number Placeholder 3"/>
          <p:cNvSpPr>
            <a:spLocks noGrp="1"/>
          </p:cNvSpPr>
          <p:nvPr>
            <p:ph type="sldNum" sz="quarter" idx="5"/>
          </p:nvPr>
        </p:nvSpPr>
        <p:spPr/>
        <p:txBody>
          <a:bodyPr/>
          <a:lstStyle/>
          <a:p>
            <a:fld id="{340F47D0-D2F9-426E-85B8-997CE2EBEE6B}" type="slidenum">
              <a:rPr lang="en-US" smtClean="0"/>
              <a:t>16</a:t>
            </a:fld>
            <a:endParaRPr lang="en-US"/>
          </a:p>
        </p:txBody>
      </p:sp>
    </p:spTree>
    <p:extLst>
      <p:ext uri="{BB962C8B-B14F-4D97-AF65-F5344CB8AC3E}">
        <p14:creationId xmlns:p14="http://schemas.microsoft.com/office/powerpoint/2010/main" val="339117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Oval 7"/>
          <p:cNvSpPr/>
          <p:nvPr/>
        </p:nvSpPr>
        <p:spPr>
          <a:xfrm>
            <a:off x="-1117600" y="5029200"/>
            <a:ext cx="6604000" cy="2286000"/>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54D2F48-A8A5-4B04-859A-4FE9E62FF4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C3980-29A2-4763-98FE-71E0A4455414}" type="slidenum">
              <a:rPr lang="en-US" smtClean="0"/>
              <a:t>‹#›</a:t>
            </a:fld>
            <a:endParaRPr lang="en-US"/>
          </a:p>
        </p:txBody>
      </p:sp>
      <p:pic>
        <p:nvPicPr>
          <p:cNvPr id="7" name="Picture 2" descr="C:\Documents and Settings\rwright\Local Settings\Temporary Internet Files\Content.IE5\QQCXQQ58\MC900254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6" y="4140201"/>
            <a:ext cx="5264085" cy="2717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9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Oval 8"/>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D2F48-A8A5-4B04-859A-4FE9E62FF4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C3980-29A2-4763-98FE-71E0A4455414}" type="slidenum">
              <a:rPr lang="en-US" smtClean="0"/>
              <a:t>‹#›</a:t>
            </a:fld>
            <a:endParaRPr lang="en-US"/>
          </a:p>
        </p:txBody>
      </p:sp>
      <p:cxnSp>
        <p:nvCxnSpPr>
          <p:cNvPr id="8" name="Straight Connector 7"/>
          <p:cNvCxnSpPr/>
          <p:nvPr/>
        </p:nvCxnSpPr>
        <p:spPr>
          <a:xfrm>
            <a:off x="203200" y="1447800"/>
            <a:ext cx="10769600" cy="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2" descr="C:\Documents and Settings\rwright\Local Settings\Temporary Internet Files\Content.IE5\QQCXQQ58\MC900254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12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Oval 8"/>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D2F48-A8A5-4B04-859A-4FE9E62FF4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C3980-29A2-4763-98FE-71E0A4455414}" type="slidenum">
              <a:rPr lang="en-US" smtClean="0"/>
              <a:t>‹#›</a:t>
            </a:fld>
            <a:endParaRPr lang="en-US"/>
          </a:p>
        </p:txBody>
      </p:sp>
      <p:cxnSp>
        <p:nvCxnSpPr>
          <p:cNvPr id="8" name="Straight Connector 7"/>
          <p:cNvCxnSpPr/>
          <p:nvPr/>
        </p:nvCxnSpPr>
        <p:spPr>
          <a:xfrm>
            <a:off x="8737600" y="228600"/>
            <a:ext cx="0" cy="441960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2" descr="C:\Documents and Settings\rwright\Local Settings\Temporary Internet Files\Content.IE5\QQCXQQ58\MC9002543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9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Oval 7"/>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3200"/>
            </a:lvl1pPr>
            <a:lvl2pPr>
              <a:defRPr sz="3200"/>
            </a:lvl2pPr>
            <a:lvl3pPr>
              <a:defRPr sz="3200"/>
            </a:lvl3pPr>
            <a:lvl4pPr>
              <a:defRPr sz="3200"/>
            </a:lvl4pPr>
            <a:lvl5pP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4D2F48-A8A5-4B04-859A-4FE9E62FF4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C3980-29A2-4763-98FE-71E0A4455414}" type="slidenum">
              <a:rPr lang="en-US" smtClean="0"/>
              <a:t>‹#›</a:t>
            </a:fld>
            <a:endParaRPr lang="en-US"/>
          </a:p>
        </p:txBody>
      </p:sp>
      <p:pic>
        <p:nvPicPr>
          <p:cNvPr id="7"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203200" y="1447800"/>
            <a:ext cx="10769600" cy="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87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Oval 7"/>
          <p:cNvSpPr/>
          <p:nvPr/>
        </p:nvSpPr>
        <p:spPr>
          <a:xfrm>
            <a:off x="-1117600" y="457200"/>
            <a:ext cx="6908800" cy="2286000"/>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963084" y="4406902"/>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653454" y="457199"/>
            <a:ext cx="6538546" cy="3949701"/>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A54D2F48-A8A5-4B04-859A-4FE9E62FF41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6C3980-29A2-4763-98FE-71E0A4455414}" type="slidenum">
              <a:rPr lang="en-US" smtClean="0"/>
              <a:t>‹#›</a:t>
            </a:fld>
            <a:endParaRPr lang="en-US"/>
          </a:p>
        </p:txBody>
      </p:sp>
      <p:pic>
        <p:nvPicPr>
          <p:cNvPr id="7"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04800" y="304800"/>
            <a:ext cx="5264085" cy="261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60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Oval 9"/>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600200"/>
            <a:ext cx="5994400" cy="4525963"/>
          </a:xfrm>
        </p:spPr>
        <p:txBody>
          <a:bodyPr>
            <a:normAutofit/>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0"/>
            <a:ext cx="5994400" cy="4525963"/>
          </a:xfrm>
        </p:spPr>
        <p:txBody>
          <a:bodyPr>
            <a:normAutofit/>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4D2F48-A8A5-4B04-859A-4FE9E62FF41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C3980-29A2-4763-98FE-71E0A4455414}" type="slidenum">
              <a:rPr lang="en-US" smtClean="0"/>
              <a:t>‹#›</a:t>
            </a:fld>
            <a:endParaRPr lang="en-US"/>
          </a:p>
        </p:txBody>
      </p:sp>
      <p:cxnSp>
        <p:nvCxnSpPr>
          <p:cNvPr id="9" name="Straight Connector 8"/>
          <p:cNvCxnSpPr/>
          <p:nvPr/>
        </p:nvCxnSpPr>
        <p:spPr>
          <a:xfrm>
            <a:off x="203200" y="1447800"/>
            <a:ext cx="10769600" cy="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12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535113"/>
            <a:ext cx="59965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0" y="2174875"/>
            <a:ext cx="5996517" cy="3951288"/>
          </a:xfrm>
        </p:spPr>
        <p:txBody>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0" y="1535113"/>
            <a:ext cx="5998631"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70" y="2174875"/>
            <a:ext cx="5998631" cy="3951288"/>
          </a:xfrm>
        </p:spPr>
        <p:txBody>
          <a:bodyPr/>
          <a:lstStyle>
            <a:lvl1pPr>
              <a:defRPr sz="3200"/>
            </a:lvl1pPr>
            <a:lvl2pPr>
              <a:defRPr sz="3200"/>
            </a:lvl2pPr>
            <a:lvl3pPr>
              <a:defRPr sz="3200"/>
            </a:lvl3pPr>
            <a:lvl4pPr>
              <a:defRPr sz="3200"/>
            </a:lvl4pPr>
            <a:lvl5pPr>
              <a:defRPr sz="3200"/>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4D2F48-A8A5-4B04-859A-4FE9E62FF41D}"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6C3980-29A2-4763-98FE-71E0A4455414}" type="slidenum">
              <a:rPr lang="en-US" smtClean="0"/>
              <a:t>‹#›</a:t>
            </a:fld>
            <a:endParaRPr lang="en-US"/>
          </a:p>
        </p:txBody>
      </p:sp>
      <p:cxnSp>
        <p:nvCxnSpPr>
          <p:cNvPr id="11" name="Straight Connector 10"/>
          <p:cNvCxnSpPr/>
          <p:nvPr/>
        </p:nvCxnSpPr>
        <p:spPr>
          <a:xfrm>
            <a:off x="203200" y="1447800"/>
            <a:ext cx="10769600" cy="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3"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7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Oval 7"/>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4D2F48-A8A5-4B04-859A-4FE9E62FF41D}"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6C3980-29A2-4763-98FE-71E0A4455414}" type="slidenum">
              <a:rPr lang="en-US" smtClean="0"/>
              <a:t>‹#›</a:t>
            </a:fld>
            <a:endParaRPr lang="en-US"/>
          </a:p>
        </p:txBody>
      </p:sp>
      <p:cxnSp>
        <p:nvCxnSpPr>
          <p:cNvPr id="7" name="Straight Connector 6"/>
          <p:cNvCxnSpPr/>
          <p:nvPr/>
        </p:nvCxnSpPr>
        <p:spPr>
          <a:xfrm>
            <a:off x="203200" y="1447800"/>
            <a:ext cx="10769600" cy="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8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Oval 5"/>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Date Placeholder 1"/>
          <p:cNvSpPr>
            <a:spLocks noGrp="1"/>
          </p:cNvSpPr>
          <p:nvPr>
            <p:ph type="dt" sz="half" idx="10"/>
          </p:nvPr>
        </p:nvSpPr>
        <p:spPr/>
        <p:txBody>
          <a:bodyPr/>
          <a:lstStyle/>
          <a:p>
            <a:fld id="{A54D2F48-A8A5-4B04-859A-4FE9E62FF41D}"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6C3980-29A2-4763-98FE-71E0A4455414}" type="slidenum">
              <a:rPr lang="en-US" smtClean="0"/>
              <a:t>‹#›</a:t>
            </a:fld>
            <a:endParaRPr lang="en-US"/>
          </a:p>
        </p:txBody>
      </p:sp>
      <p:pic>
        <p:nvPicPr>
          <p:cNvPr id="7"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87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Oval 9"/>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609603" y="273051"/>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7425267" cy="5853113"/>
          </a:xfrm>
        </p:spPr>
        <p:txBody>
          <a:bodyPr/>
          <a:lstStyle>
            <a:lvl1pPr>
              <a:defRPr sz="4267"/>
            </a:lvl1pPr>
            <a:lvl2pPr>
              <a:defRPr sz="3733"/>
            </a:lvl2pPr>
            <a:lvl3pPr>
              <a:defRPr sz="3733"/>
            </a:lvl3pPr>
            <a:lvl4pPr>
              <a:defRPr sz="3733"/>
            </a:lvl4pPr>
            <a:lvl5pPr>
              <a:defRPr sz="3733"/>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54D2F48-A8A5-4B04-859A-4FE9E62FF41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C3980-29A2-4763-98FE-71E0A4455414}" type="slidenum">
              <a:rPr lang="en-US" smtClean="0"/>
              <a:t>‹#›</a:t>
            </a:fld>
            <a:endParaRPr lang="en-US"/>
          </a:p>
        </p:txBody>
      </p:sp>
      <p:cxnSp>
        <p:nvCxnSpPr>
          <p:cNvPr id="9" name="Straight Connector 8"/>
          <p:cNvCxnSpPr/>
          <p:nvPr/>
        </p:nvCxnSpPr>
        <p:spPr>
          <a:xfrm>
            <a:off x="203200" y="1447800"/>
            <a:ext cx="4267200" cy="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21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Oval 9"/>
          <p:cNvSpPr/>
          <p:nvPr/>
        </p:nvSpPr>
        <p:spPr>
          <a:xfrm>
            <a:off x="-1117599" y="5885994"/>
            <a:ext cx="3804356" cy="1200607"/>
          </a:xfrm>
          <a:prstGeom prst="ellipse">
            <a:avLst/>
          </a:prstGeom>
          <a:gradFill flip="none" rotWithShape="1">
            <a:gsLst>
              <a:gs pos="35000">
                <a:schemeClr val="bg1"/>
              </a:gs>
              <a:gs pos="100000">
                <a:schemeClr val="accent1">
                  <a:tint val="23500"/>
                  <a:satMod val="160000"/>
                </a:schemeClr>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A54D2F48-A8A5-4B04-859A-4FE9E62FF41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C3980-29A2-4763-98FE-71E0A4455414}" type="slidenum">
              <a:rPr lang="en-US" smtClean="0"/>
              <a:t>‹#›</a:t>
            </a:fld>
            <a:endParaRPr lang="en-US"/>
          </a:p>
        </p:txBody>
      </p:sp>
      <p:cxnSp>
        <p:nvCxnSpPr>
          <p:cNvPr id="9" name="Straight Connector 8"/>
          <p:cNvCxnSpPr/>
          <p:nvPr/>
        </p:nvCxnSpPr>
        <p:spPr>
          <a:xfrm>
            <a:off x="203200" y="4800600"/>
            <a:ext cx="10769600" cy="0"/>
          </a:xfrm>
          <a:prstGeom prst="line">
            <a:avLst/>
          </a:prstGeom>
          <a:ln w="38100" cmpd="thickThin">
            <a:solidFill>
              <a:schemeClr val="tx1"/>
            </a:solidFill>
            <a:prstDash val="lgDashDotDot"/>
            <a:tailEnd type="diamon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2" descr="C:\Documents and Settings\rwright\Local Settings\Temporary Internet Files\Content.IE5\QQCXQQ58\MC900254374[1].wmf"/>
          <p:cNvPicPr>
            <a:picLocks noChangeAspect="1" noChangeArrowheads="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5154" y="5664201"/>
            <a:ext cx="2398167" cy="1193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526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7"/>
            <a:ext cx="121920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a:t>Click to edit Master title style</a:t>
            </a:r>
            <a:endParaRPr lang="en-US" dirty="0"/>
          </a:p>
        </p:txBody>
      </p:sp>
      <p:sp>
        <p:nvSpPr>
          <p:cNvPr id="3" name="Text Placeholder 2"/>
          <p:cNvSpPr>
            <a:spLocks noGrp="1"/>
          </p:cNvSpPr>
          <p:nvPr>
            <p:ph type="body" idx="1"/>
          </p:nvPr>
        </p:nvSpPr>
        <p:spPr>
          <a:xfrm>
            <a:off x="0" y="1600200"/>
            <a:ext cx="121920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54D2F48-A8A5-4B04-859A-4FE9E62FF41D}" type="datetimeFigureOut">
              <a:rPr lang="en-US" smtClean="0"/>
              <a:t>2/8/2022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A6C3980-29A2-4763-98FE-71E0A4455414}" type="slidenum">
              <a:rPr lang="en-US" smtClean="0"/>
              <a:t>‹#›</a:t>
            </a:fld>
            <a:endParaRPr lang="en-US"/>
          </a:p>
        </p:txBody>
      </p:sp>
    </p:spTree>
    <p:extLst>
      <p:ext uri="{BB962C8B-B14F-4D97-AF65-F5344CB8AC3E}">
        <p14:creationId xmlns:p14="http://schemas.microsoft.com/office/powerpoint/2010/main" val="28397497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b="1" kern="1200" cap="none" spc="0">
          <a:ln w="11430"/>
          <a:solidFill>
            <a:schemeClr val="tx1"/>
          </a:solidFill>
          <a:effectLst>
            <a:outerShdw blurRad="50800" dist="39000" dir="5460000" algn="tl">
              <a:srgbClr val="000000">
                <a:alpha val="38000"/>
              </a:srgbClr>
            </a:outerShdw>
          </a:effectLst>
          <a:latin typeface="+mj-lt"/>
          <a:ea typeface="+mj-ea"/>
          <a:cs typeface="+mj-cs"/>
        </a:defRPr>
      </a:lvl1pPr>
    </p:titleStyle>
    <p:bodyStyle>
      <a:lvl1pPr marL="457189" indent="-457189" algn="l" defTabSz="1219170" rtl="0" eaLnBrk="1" latinLnBrk="0" hangingPunct="1">
        <a:spcBef>
          <a:spcPct val="20000"/>
        </a:spcBef>
        <a:buFont typeface="Calibri"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rgbClr val="FF0000"/>
        </a:buClr>
        <a:buFont typeface="Symbol" pitchFamily="18" charset="2"/>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Clr>
          <a:schemeClr val="bg1">
            <a:lumMod val="50000"/>
            <a:lumOff val="50000"/>
          </a:schemeClr>
        </a:buClr>
        <a:buFont typeface="Symbol" pitchFamily="18" charset="2"/>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Clr>
          <a:schemeClr val="bg1">
            <a:lumMod val="50000"/>
            <a:lumOff val="50000"/>
          </a:schemeClr>
        </a:buClr>
        <a:buFont typeface="Symbol" pitchFamily="18" charset="2"/>
        <a:buChar char=""/>
        <a:defRPr sz="3200" kern="1200">
          <a:solidFill>
            <a:schemeClr val="tx1"/>
          </a:solidFill>
          <a:latin typeface="+mn-lt"/>
          <a:ea typeface="+mn-ea"/>
          <a:cs typeface="+mn-cs"/>
        </a:defRPr>
      </a:lvl4pPr>
      <a:lvl5pPr marL="2743131" indent="-304792" algn="l" defTabSz="1219170" rtl="0" eaLnBrk="1" latinLnBrk="0" hangingPunct="1">
        <a:spcBef>
          <a:spcPct val="20000"/>
        </a:spcBef>
        <a:buClr>
          <a:srgbClr val="FF0000"/>
        </a:buClr>
        <a:buFont typeface="Symbol" pitchFamily="18" charset="2"/>
        <a:buChar char=""/>
        <a:defRPr sz="32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rwright@andrew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pn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894F-3112-4715-8926-AD8246A5F3F4}"/>
              </a:ext>
            </a:extLst>
          </p:cNvPr>
          <p:cNvSpPr>
            <a:spLocks noGrp="1"/>
          </p:cNvSpPr>
          <p:nvPr>
            <p:ph type="ctrTitle"/>
          </p:nvPr>
        </p:nvSpPr>
        <p:spPr/>
        <p:txBody>
          <a:bodyPr/>
          <a:lstStyle/>
          <a:p>
            <a:r>
              <a:rPr lang="en-US" dirty="0"/>
              <a:t>Probability</a:t>
            </a:r>
          </a:p>
        </p:txBody>
      </p:sp>
      <p:sp>
        <p:nvSpPr>
          <p:cNvPr id="3" name="Subtitle 2">
            <a:extLst>
              <a:ext uri="{FF2B5EF4-FFF2-40B4-BE49-F238E27FC236}">
                <a16:creationId xmlns:a16="http://schemas.microsoft.com/office/drawing/2014/main" id="{965EC4E7-9EDC-405B-8459-AC0A8479595F}"/>
              </a:ext>
            </a:extLst>
          </p:cNvPr>
          <p:cNvSpPr>
            <a:spLocks noGrp="1"/>
          </p:cNvSpPr>
          <p:nvPr>
            <p:ph type="subTitle" idx="1"/>
          </p:nvPr>
        </p:nvSpPr>
        <p:spPr/>
        <p:txBody>
          <a:bodyPr/>
          <a:lstStyle/>
          <a:p>
            <a:r>
              <a:rPr lang="en-US" dirty="0"/>
              <a:t>Algebra 2</a:t>
            </a:r>
          </a:p>
          <a:p>
            <a:r>
              <a:rPr lang="en-US" dirty="0"/>
              <a:t>Chapter 8</a:t>
            </a:r>
          </a:p>
        </p:txBody>
      </p:sp>
    </p:spTree>
    <p:extLst>
      <p:ext uri="{BB962C8B-B14F-4D97-AF65-F5344CB8AC3E}">
        <p14:creationId xmlns:p14="http://schemas.microsoft.com/office/powerpoint/2010/main" val="286174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8.1 Sample Spaces and Probability</a:t>
            </a:r>
          </a:p>
        </p:txBody>
      </p:sp>
      <p:sp>
        <p:nvSpPr>
          <p:cNvPr id="3" name="Content Placeholder 2"/>
          <p:cNvSpPr>
            <a:spLocks noGrp="1"/>
          </p:cNvSpPr>
          <p:nvPr>
            <p:ph idx="1"/>
          </p:nvPr>
        </p:nvSpPr>
        <p:spPr/>
        <p:txBody>
          <a:bodyPr>
            <a:normAutofit/>
          </a:bodyPr>
          <a:lstStyle/>
          <a:p>
            <a:r>
              <a:rPr lang="en-US" dirty="0"/>
              <a:t>Two D6 are rolled.  What is the probability of rolling a sum that is </a:t>
            </a:r>
            <a:r>
              <a:rPr lang="en-US" i="1" dirty="0"/>
              <a:t>not</a:t>
            </a:r>
            <a:r>
              <a:rPr lang="en-US" dirty="0"/>
              <a:t> 2?</a:t>
            </a:r>
          </a:p>
          <a:p>
            <a:endParaRPr lang="en-US" dirty="0"/>
          </a:p>
          <a:p>
            <a:r>
              <a:rPr lang="en-US" dirty="0"/>
              <a:t>The sum is less than or equal to 10?</a:t>
            </a:r>
          </a:p>
          <a:p>
            <a:endParaRPr lang="en-US" dirty="0"/>
          </a:p>
          <a:p>
            <a:endParaRPr lang="en-US" dirty="0"/>
          </a:p>
          <a:p>
            <a:r>
              <a:rPr lang="en-US" dirty="0"/>
              <a:t>Try #7 (a) </a:t>
            </a:r>
            <a:r>
              <a:rPr lang="en-US" i="1" dirty="0"/>
              <a:t>not</a:t>
            </a:r>
            <a:r>
              <a:rPr lang="en-US" dirty="0"/>
              <a:t> 4 (b) greater than 5</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4382196"/>
            <a:ext cx="5689600" cy="246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11087-AC21-403E-B87C-BBCFB503B64E}"/>
              </a:ext>
            </a:extLst>
          </p:cNvPr>
          <p:cNvSpPr>
            <a:spLocks noGrp="1"/>
          </p:cNvSpPr>
          <p:nvPr>
            <p:ph type="title"/>
          </p:nvPr>
        </p:nvSpPr>
        <p:spPr/>
        <p:txBody>
          <a:bodyPr/>
          <a:lstStyle/>
          <a:p>
            <a:r>
              <a:rPr lang="en-US" dirty="0"/>
              <a:t>8.1 Sample Spaces and Probability</a:t>
            </a:r>
          </a:p>
        </p:txBody>
      </p:sp>
      <p:sp>
        <p:nvSpPr>
          <p:cNvPr id="3" name="Content Placeholder 2">
            <a:extLst>
              <a:ext uri="{FF2B5EF4-FFF2-40B4-BE49-F238E27FC236}">
                <a16:creationId xmlns:a16="http://schemas.microsoft.com/office/drawing/2014/main" id="{09A57300-EF6E-4CE1-A253-56ABD0F1B143}"/>
              </a:ext>
            </a:extLst>
          </p:cNvPr>
          <p:cNvSpPr>
            <a:spLocks noGrp="1"/>
          </p:cNvSpPr>
          <p:nvPr>
            <p:ph sz="half" idx="1"/>
          </p:nvPr>
        </p:nvSpPr>
        <p:spPr/>
        <p:txBody>
          <a:bodyPr>
            <a:normAutofit/>
          </a:bodyPr>
          <a:lstStyle/>
          <a:p>
            <a:r>
              <a:rPr lang="en-US" sz="2800" dirty="0"/>
              <a:t>408#12 A student loses his earbuds while walking home form school. The earbuds are equally likely to be at any point along the path shown. What is the probability that the earbuds are on Cherry Street?</a:t>
            </a:r>
          </a:p>
          <a:p>
            <a:endParaRPr lang="en-US" sz="2800" dirty="0"/>
          </a:p>
          <a:p>
            <a:endParaRPr lang="en-US" sz="2800" dirty="0"/>
          </a:p>
          <a:p>
            <a:r>
              <a:rPr lang="en-US" sz="2800" dirty="0"/>
              <a:t>Try #11 Probability of Yellow</a:t>
            </a:r>
          </a:p>
        </p:txBody>
      </p:sp>
      <p:pic>
        <p:nvPicPr>
          <p:cNvPr id="8" name="Content Placeholder 7">
            <a:extLst>
              <a:ext uri="{FF2B5EF4-FFF2-40B4-BE49-F238E27FC236}">
                <a16:creationId xmlns:a16="http://schemas.microsoft.com/office/drawing/2014/main" id="{6A04F01D-C3D4-4137-97F8-55254FD863D6}"/>
              </a:ext>
            </a:extLst>
          </p:cNvPr>
          <p:cNvPicPr>
            <a:picLocks noGrp="1" noChangeAspect="1"/>
          </p:cNvPicPr>
          <p:nvPr>
            <p:ph sz="half" idx="2"/>
          </p:nvPr>
        </p:nvPicPr>
        <p:blipFill>
          <a:blip r:embed="rId3"/>
          <a:stretch>
            <a:fillRect/>
          </a:stretch>
        </p:blipFill>
        <p:spPr>
          <a:xfrm>
            <a:off x="7247467" y="1600200"/>
            <a:ext cx="4944533" cy="3055662"/>
          </a:xfrm>
          <a:prstGeom prst="rect">
            <a:avLst/>
          </a:prstGeom>
        </p:spPr>
      </p:pic>
      <p:pic>
        <p:nvPicPr>
          <p:cNvPr id="9" name="Picture 8">
            <a:extLst>
              <a:ext uri="{FF2B5EF4-FFF2-40B4-BE49-F238E27FC236}">
                <a16:creationId xmlns:a16="http://schemas.microsoft.com/office/drawing/2014/main" id="{5C9207E2-0BFB-424B-BCF4-3D27D56D8743}"/>
              </a:ext>
            </a:extLst>
          </p:cNvPr>
          <p:cNvPicPr>
            <a:picLocks noChangeAspect="1"/>
          </p:cNvPicPr>
          <p:nvPr/>
        </p:nvPicPr>
        <p:blipFill>
          <a:blip r:embed="rId4"/>
          <a:stretch>
            <a:fillRect/>
          </a:stretch>
        </p:blipFill>
        <p:spPr>
          <a:xfrm>
            <a:off x="9639513" y="4655862"/>
            <a:ext cx="2552487" cy="2202138"/>
          </a:xfrm>
          <a:prstGeom prst="rect">
            <a:avLst/>
          </a:prstGeom>
        </p:spPr>
      </p:pic>
    </p:spTree>
    <p:extLst>
      <p:ext uri="{BB962C8B-B14F-4D97-AF65-F5344CB8AC3E}">
        <p14:creationId xmlns:p14="http://schemas.microsoft.com/office/powerpoint/2010/main" val="168826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4" presetClass="entr" presetSubtype="1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randombar(horizontal)">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1469-F378-4EC2-994B-018DA61AF59F}"/>
              </a:ext>
            </a:extLst>
          </p:cNvPr>
          <p:cNvSpPr>
            <a:spLocks noGrp="1"/>
          </p:cNvSpPr>
          <p:nvPr>
            <p:ph type="title"/>
          </p:nvPr>
        </p:nvSpPr>
        <p:spPr/>
        <p:txBody>
          <a:bodyPr/>
          <a:lstStyle/>
          <a:p>
            <a:r>
              <a:rPr lang="en-US" dirty="0"/>
              <a:t>8.1 Sample Spaces and Probability</a:t>
            </a:r>
          </a:p>
        </p:txBody>
      </p:sp>
      <p:sp>
        <p:nvSpPr>
          <p:cNvPr id="3" name="Content Placeholder 2">
            <a:extLst>
              <a:ext uri="{FF2B5EF4-FFF2-40B4-BE49-F238E27FC236}">
                <a16:creationId xmlns:a16="http://schemas.microsoft.com/office/drawing/2014/main" id="{59DB1EE0-2721-4973-A91A-65A700428C95}"/>
              </a:ext>
            </a:extLst>
          </p:cNvPr>
          <p:cNvSpPr>
            <a:spLocks noGrp="1"/>
          </p:cNvSpPr>
          <p:nvPr>
            <p:ph sz="half" idx="1"/>
          </p:nvPr>
        </p:nvSpPr>
        <p:spPr>
          <a:xfrm>
            <a:off x="0" y="1600200"/>
            <a:ext cx="5994400" cy="4525963"/>
          </a:xfrm>
        </p:spPr>
        <p:txBody>
          <a:bodyPr>
            <a:normAutofit fontScale="92500" lnSpcReduction="10000"/>
          </a:bodyPr>
          <a:lstStyle/>
          <a:p>
            <a:r>
              <a:rPr lang="en-US" dirty="0">
                <a:solidFill>
                  <a:schemeClr val="accent5"/>
                </a:solidFill>
              </a:rPr>
              <a:t>Experimental Probability</a:t>
            </a:r>
          </a:p>
          <a:p>
            <a:pPr lvl="1"/>
            <a:r>
              <a:rPr lang="en-US" dirty="0"/>
              <a:t>Probability based on the results of an experiment</a:t>
            </a:r>
          </a:p>
          <a:p>
            <a:r>
              <a:rPr lang="en-US" dirty="0"/>
              <a:t>Each section of the spinner shown has the same area. The spinner is spun 50 times. The table shows the results. For which color is the experimental probability of stopping on the color the same as  the theoretical probability?</a:t>
            </a:r>
          </a:p>
        </p:txBody>
      </p:sp>
      <p:pic>
        <p:nvPicPr>
          <p:cNvPr id="5" name="Content Placeholder 4">
            <a:extLst>
              <a:ext uri="{FF2B5EF4-FFF2-40B4-BE49-F238E27FC236}">
                <a16:creationId xmlns:a16="http://schemas.microsoft.com/office/drawing/2014/main" id="{22A1270D-9E89-41F3-973A-F5EB1AF7FA7A}"/>
              </a:ext>
            </a:extLst>
          </p:cNvPr>
          <p:cNvPicPr>
            <a:picLocks noGrp="1" noChangeAspect="1"/>
          </p:cNvPicPr>
          <p:nvPr>
            <p:ph sz="half" idx="2"/>
          </p:nvPr>
        </p:nvPicPr>
        <p:blipFill rotWithShape="1">
          <a:blip r:embed="rId3"/>
          <a:srcRect l="657" t="1" r="3748" b="1198"/>
          <a:stretch/>
        </p:blipFill>
        <p:spPr>
          <a:xfrm>
            <a:off x="5569714" y="1761358"/>
            <a:ext cx="1255776" cy="1262258"/>
          </a:xfrm>
          <a:prstGeom prst="ellipse">
            <a:avLst/>
          </a:prstGeom>
        </p:spPr>
      </p:pic>
      <p:pic>
        <p:nvPicPr>
          <p:cNvPr id="6" name="Picture 5">
            <a:extLst>
              <a:ext uri="{FF2B5EF4-FFF2-40B4-BE49-F238E27FC236}">
                <a16:creationId xmlns:a16="http://schemas.microsoft.com/office/drawing/2014/main" id="{2DA7989E-156A-4F58-AAC9-DF247FC9D648}"/>
              </a:ext>
            </a:extLst>
          </p:cNvPr>
          <p:cNvPicPr>
            <a:picLocks noChangeAspect="1"/>
          </p:cNvPicPr>
          <p:nvPr/>
        </p:nvPicPr>
        <p:blipFill>
          <a:blip r:embed="rId4"/>
          <a:stretch>
            <a:fillRect/>
          </a:stretch>
        </p:blipFill>
        <p:spPr>
          <a:xfrm>
            <a:off x="6966182" y="1600200"/>
            <a:ext cx="4512937" cy="1423416"/>
          </a:xfrm>
          <a:prstGeom prst="rect">
            <a:avLst/>
          </a:prstGeom>
        </p:spPr>
      </p:pic>
      <p:sp>
        <p:nvSpPr>
          <p:cNvPr id="7" name="TextBox 6">
            <a:extLst>
              <a:ext uri="{FF2B5EF4-FFF2-40B4-BE49-F238E27FC236}">
                <a16:creationId xmlns:a16="http://schemas.microsoft.com/office/drawing/2014/main" id="{C31045AA-DA23-49CF-B1C4-CC5925A885F4}"/>
              </a:ext>
            </a:extLst>
          </p:cNvPr>
          <p:cNvSpPr txBox="1"/>
          <p:nvPr/>
        </p:nvSpPr>
        <p:spPr>
          <a:xfrm>
            <a:off x="2621280" y="5941497"/>
            <a:ext cx="9570720" cy="954107"/>
          </a:xfrm>
          <a:prstGeom prst="rect">
            <a:avLst/>
          </a:prstGeom>
          <a:noFill/>
        </p:spPr>
        <p:txBody>
          <a:bodyPr wrap="square" rtlCol="0">
            <a:spAutoFit/>
          </a:bodyPr>
          <a:lstStyle/>
          <a:p>
            <a:r>
              <a:rPr lang="en-US" sz="2800" dirty="0"/>
              <a:t>408 #1, 2, 3, 5, 7, 8, 9, 11, 12, 13, 15, 17, 19, 23, 25, 29, 33, 35, 37, 39</a:t>
            </a:r>
          </a:p>
        </p:txBody>
      </p:sp>
      <p:sp>
        <p:nvSpPr>
          <p:cNvPr id="4" name="TextBox 3">
            <a:extLst>
              <a:ext uri="{FF2B5EF4-FFF2-40B4-BE49-F238E27FC236}">
                <a16:creationId xmlns:a16="http://schemas.microsoft.com/office/drawing/2014/main" id="{78A29BB6-10BE-43C2-90BA-673CAAF9B23A}"/>
              </a:ext>
            </a:extLst>
          </p:cNvPr>
          <p:cNvSpPr txBox="1"/>
          <p:nvPr/>
        </p:nvSpPr>
        <p:spPr>
          <a:xfrm>
            <a:off x="7224888" y="5388731"/>
            <a:ext cx="3736623" cy="523220"/>
          </a:xfrm>
          <a:prstGeom prst="rect">
            <a:avLst/>
          </a:prstGeom>
          <a:noFill/>
        </p:spPr>
        <p:txBody>
          <a:bodyPr wrap="square" rtlCol="0">
            <a:spAutoFit/>
          </a:bodyPr>
          <a:lstStyle/>
          <a:p>
            <a:r>
              <a:rPr lang="en-US" sz="2800" dirty="0"/>
              <a:t>Try 409#13</a:t>
            </a:r>
          </a:p>
        </p:txBody>
      </p:sp>
    </p:spTree>
    <p:extLst>
      <p:ext uri="{BB962C8B-B14F-4D97-AF65-F5344CB8AC3E}">
        <p14:creationId xmlns:p14="http://schemas.microsoft.com/office/powerpoint/2010/main" val="320151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DF09-B824-4317-8A7C-DA0670FA7704}"/>
              </a:ext>
            </a:extLst>
          </p:cNvPr>
          <p:cNvSpPr>
            <a:spLocks noGrp="1"/>
          </p:cNvSpPr>
          <p:nvPr>
            <p:ph type="title"/>
          </p:nvPr>
        </p:nvSpPr>
        <p:spPr/>
        <p:txBody>
          <a:bodyPr>
            <a:normAutofit fontScale="90000"/>
          </a:bodyPr>
          <a:lstStyle/>
          <a:p>
            <a:r>
              <a:rPr lang="en-US" dirty="0"/>
              <a:t>8.2 Two-Way Tables and Probability</a:t>
            </a:r>
          </a:p>
        </p:txBody>
      </p:sp>
      <p:sp>
        <p:nvSpPr>
          <p:cNvPr id="3" name="Text Placeholder 2">
            <a:extLst>
              <a:ext uri="{FF2B5EF4-FFF2-40B4-BE49-F238E27FC236}">
                <a16:creationId xmlns:a16="http://schemas.microsoft.com/office/drawing/2014/main" id="{79549307-A983-46B0-90EA-6AFAAED6F141}"/>
              </a:ext>
            </a:extLst>
          </p:cNvPr>
          <p:cNvSpPr>
            <a:spLocks noGrp="1"/>
          </p:cNvSpPr>
          <p:nvPr>
            <p:ph type="body" idx="1"/>
          </p:nvPr>
        </p:nvSpPr>
        <p:spPr/>
        <p:txBody>
          <a:bodyPr/>
          <a:lstStyle/>
          <a:p>
            <a:r>
              <a:rPr lang="en-US" dirty="0"/>
              <a:t>After this lesson…</a:t>
            </a:r>
          </a:p>
          <a:p>
            <a:r>
              <a:rPr lang="en-US" dirty="0"/>
              <a:t>• I can make two-way tables.</a:t>
            </a:r>
          </a:p>
          <a:p>
            <a:r>
              <a:rPr lang="en-US" dirty="0"/>
              <a:t>• I can find and interpret relative frequencies and conditional relative frequencies.</a:t>
            </a:r>
          </a:p>
          <a:p>
            <a:r>
              <a:rPr lang="en-US" dirty="0"/>
              <a:t>• I can use conditional relative frequencies to find probabilities.</a:t>
            </a:r>
          </a:p>
        </p:txBody>
      </p:sp>
    </p:spTree>
    <p:extLst>
      <p:ext uri="{BB962C8B-B14F-4D97-AF65-F5344CB8AC3E}">
        <p14:creationId xmlns:p14="http://schemas.microsoft.com/office/powerpoint/2010/main" val="37763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B0095-1399-4B83-9079-73B7F13E3E92}"/>
              </a:ext>
            </a:extLst>
          </p:cNvPr>
          <p:cNvSpPr>
            <a:spLocks noGrp="1"/>
          </p:cNvSpPr>
          <p:nvPr>
            <p:ph type="title"/>
          </p:nvPr>
        </p:nvSpPr>
        <p:spPr/>
        <p:txBody>
          <a:bodyPr/>
          <a:lstStyle/>
          <a:p>
            <a:r>
              <a:rPr lang="en-US" dirty="0"/>
              <a:t>8.2 Two-Way Tables and Probability</a:t>
            </a:r>
          </a:p>
        </p:txBody>
      </p:sp>
      <p:sp>
        <p:nvSpPr>
          <p:cNvPr id="3" name="Content Placeholder 2">
            <a:extLst>
              <a:ext uri="{FF2B5EF4-FFF2-40B4-BE49-F238E27FC236}">
                <a16:creationId xmlns:a16="http://schemas.microsoft.com/office/drawing/2014/main" id="{44DDE26D-7B07-4133-97D1-8BF556D8D8F6}"/>
              </a:ext>
            </a:extLst>
          </p:cNvPr>
          <p:cNvSpPr>
            <a:spLocks noGrp="1"/>
          </p:cNvSpPr>
          <p:nvPr>
            <p:ph sz="half" idx="1"/>
          </p:nvPr>
        </p:nvSpPr>
        <p:spPr>
          <a:xfrm>
            <a:off x="0" y="1600201"/>
            <a:ext cx="5994400" cy="3779519"/>
          </a:xfrm>
        </p:spPr>
        <p:txBody>
          <a:bodyPr>
            <a:normAutofit lnSpcReduction="10000"/>
          </a:bodyPr>
          <a:lstStyle/>
          <a:p>
            <a:r>
              <a:rPr lang="en-US" b="1" dirty="0"/>
              <a:t>Work with a partner. </a:t>
            </a:r>
            <a:r>
              <a:rPr lang="en-US" dirty="0"/>
              <a:t>A survey of 80 students at a high school asks whether they participate in outside of school activities and whether they participate in inside of school activities. The results are shown in the Venn diagram.</a:t>
            </a:r>
          </a:p>
          <a:p>
            <a:endParaRPr lang="en-US" b="1" dirty="0"/>
          </a:p>
        </p:txBody>
      </p:sp>
      <p:sp>
        <p:nvSpPr>
          <p:cNvPr id="4" name="Content Placeholder 3">
            <a:extLst>
              <a:ext uri="{FF2B5EF4-FFF2-40B4-BE49-F238E27FC236}">
                <a16:creationId xmlns:a16="http://schemas.microsoft.com/office/drawing/2014/main" id="{8FCADD90-D754-4ABF-A7B7-F5C9B59607A1}"/>
              </a:ext>
            </a:extLst>
          </p:cNvPr>
          <p:cNvSpPr>
            <a:spLocks noGrp="1"/>
          </p:cNvSpPr>
          <p:nvPr>
            <p:ph sz="half" idx="2"/>
          </p:nvPr>
        </p:nvSpPr>
        <p:spPr>
          <a:xfrm>
            <a:off x="6197600" y="2834640"/>
            <a:ext cx="5994400" cy="3291523"/>
          </a:xfrm>
        </p:spPr>
        <p:txBody>
          <a:bodyPr>
            <a:normAutofit lnSpcReduction="10000"/>
          </a:bodyPr>
          <a:lstStyle/>
          <a:p>
            <a:r>
              <a:rPr lang="en-US" b="1" dirty="0"/>
              <a:t>a. </a:t>
            </a:r>
            <a:r>
              <a:rPr lang="en-US" dirty="0"/>
              <a:t>Show how you can represent the data in the Venn diagram using a single table.</a:t>
            </a:r>
          </a:p>
          <a:p>
            <a:endParaRPr lang="en-US" dirty="0"/>
          </a:p>
        </p:txBody>
      </p:sp>
      <p:pic>
        <p:nvPicPr>
          <p:cNvPr id="5" name="Picture 4">
            <a:extLst>
              <a:ext uri="{FF2B5EF4-FFF2-40B4-BE49-F238E27FC236}">
                <a16:creationId xmlns:a16="http://schemas.microsoft.com/office/drawing/2014/main" id="{CC572496-CBEE-41B1-9316-47E7BE47F09C}"/>
              </a:ext>
            </a:extLst>
          </p:cNvPr>
          <p:cNvPicPr>
            <a:picLocks noChangeAspect="1"/>
          </p:cNvPicPr>
          <p:nvPr/>
        </p:nvPicPr>
        <p:blipFill>
          <a:blip r:embed="rId2"/>
          <a:stretch>
            <a:fillRect/>
          </a:stretch>
        </p:blipFill>
        <p:spPr>
          <a:xfrm>
            <a:off x="8513579" y="0"/>
            <a:ext cx="3678421" cy="2725156"/>
          </a:xfrm>
          <a:prstGeom prst="rect">
            <a:avLst/>
          </a:prstGeom>
        </p:spPr>
      </p:pic>
      <p:pic>
        <p:nvPicPr>
          <p:cNvPr id="6" name="Picture 5">
            <a:extLst>
              <a:ext uri="{FF2B5EF4-FFF2-40B4-BE49-F238E27FC236}">
                <a16:creationId xmlns:a16="http://schemas.microsoft.com/office/drawing/2014/main" id="{8017292C-CB1D-434F-9D60-40852B12B3E5}"/>
              </a:ext>
            </a:extLst>
          </p:cNvPr>
          <p:cNvPicPr>
            <a:picLocks noChangeAspect="1"/>
          </p:cNvPicPr>
          <p:nvPr/>
        </p:nvPicPr>
        <p:blipFill>
          <a:blip r:embed="rId3"/>
          <a:stretch>
            <a:fillRect/>
          </a:stretch>
        </p:blipFill>
        <p:spPr>
          <a:xfrm>
            <a:off x="5945405" y="4800600"/>
            <a:ext cx="6246595" cy="2057400"/>
          </a:xfrm>
          <a:prstGeom prst="rect">
            <a:avLst/>
          </a:prstGeom>
        </p:spPr>
      </p:pic>
    </p:spTree>
    <p:extLst>
      <p:ext uri="{BB962C8B-B14F-4D97-AF65-F5344CB8AC3E}">
        <p14:creationId xmlns:p14="http://schemas.microsoft.com/office/powerpoint/2010/main" val="426026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20EF-91D8-4437-B20D-82ACA313CDFC}"/>
              </a:ext>
            </a:extLst>
          </p:cNvPr>
          <p:cNvSpPr>
            <a:spLocks noGrp="1"/>
          </p:cNvSpPr>
          <p:nvPr>
            <p:ph type="title"/>
          </p:nvPr>
        </p:nvSpPr>
        <p:spPr/>
        <p:txBody>
          <a:bodyPr/>
          <a:lstStyle/>
          <a:p>
            <a:r>
              <a:rPr lang="en-US" dirty="0"/>
              <a:t>8.2 Two-Way Tables and Probability</a:t>
            </a:r>
          </a:p>
        </p:txBody>
      </p:sp>
      <p:sp>
        <p:nvSpPr>
          <p:cNvPr id="3" name="Content Placeholder 2">
            <a:extLst>
              <a:ext uri="{FF2B5EF4-FFF2-40B4-BE49-F238E27FC236}">
                <a16:creationId xmlns:a16="http://schemas.microsoft.com/office/drawing/2014/main" id="{D5E0F9BB-448B-4E58-961D-840F365499A1}"/>
              </a:ext>
            </a:extLst>
          </p:cNvPr>
          <p:cNvSpPr>
            <a:spLocks noGrp="1"/>
          </p:cNvSpPr>
          <p:nvPr>
            <p:ph sz="half" idx="1"/>
          </p:nvPr>
        </p:nvSpPr>
        <p:spPr/>
        <p:txBody>
          <a:bodyPr/>
          <a:lstStyle/>
          <a:p>
            <a:r>
              <a:rPr lang="en-US" dirty="0">
                <a:solidFill>
                  <a:schemeClr val="accent5"/>
                </a:solidFill>
              </a:rPr>
              <a:t>Two-Way Table</a:t>
            </a:r>
          </a:p>
          <a:p>
            <a:pPr lvl="1"/>
            <a:r>
              <a:rPr lang="en-US" dirty="0"/>
              <a:t>Displays data from one source that belongs to two different categories</a:t>
            </a:r>
          </a:p>
          <a:p>
            <a:pPr lvl="1"/>
            <a:r>
              <a:rPr lang="en-US" dirty="0"/>
              <a:t>Entries are </a:t>
            </a:r>
            <a:r>
              <a:rPr lang="en-US" dirty="0">
                <a:solidFill>
                  <a:schemeClr val="accent3"/>
                </a:solidFill>
              </a:rPr>
              <a:t>joint frequencies</a:t>
            </a:r>
          </a:p>
          <a:p>
            <a:pPr lvl="1"/>
            <a:r>
              <a:rPr lang="en-US" dirty="0"/>
              <a:t>Totals are </a:t>
            </a:r>
            <a:r>
              <a:rPr lang="en-US" dirty="0">
                <a:solidFill>
                  <a:schemeClr val="accent3"/>
                </a:solidFill>
              </a:rPr>
              <a:t>marginal frequencies</a:t>
            </a:r>
          </a:p>
        </p:txBody>
      </p:sp>
      <p:pic>
        <p:nvPicPr>
          <p:cNvPr id="5" name="Content Placeholder 4">
            <a:extLst>
              <a:ext uri="{FF2B5EF4-FFF2-40B4-BE49-F238E27FC236}">
                <a16:creationId xmlns:a16="http://schemas.microsoft.com/office/drawing/2014/main" id="{93E5914F-0B5A-4270-9B12-790BA940EAD3}"/>
              </a:ext>
            </a:extLst>
          </p:cNvPr>
          <p:cNvPicPr>
            <a:picLocks noGrp="1" noChangeAspect="1"/>
          </p:cNvPicPr>
          <p:nvPr>
            <p:ph sz="half" idx="2"/>
          </p:nvPr>
        </p:nvPicPr>
        <p:blipFill>
          <a:blip r:embed="rId2"/>
          <a:stretch>
            <a:fillRect/>
          </a:stretch>
        </p:blipFill>
        <p:spPr>
          <a:xfrm>
            <a:off x="6088050" y="2328156"/>
            <a:ext cx="6103950" cy="3126160"/>
          </a:xfrm>
          <a:prstGeom prst="rect">
            <a:avLst/>
          </a:prstGeom>
        </p:spPr>
      </p:pic>
    </p:spTree>
    <p:extLst>
      <p:ext uri="{BB962C8B-B14F-4D97-AF65-F5344CB8AC3E}">
        <p14:creationId xmlns:p14="http://schemas.microsoft.com/office/powerpoint/2010/main" val="349490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BD2E-4B10-430D-A08F-88B580F9E0DF}"/>
              </a:ext>
            </a:extLst>
          </p:cNvPr>
          <p:cNvSpPr>
            <a:spLocks noGrp="1"/>
          </p:cNvSpPr>
          <p:nvPr>
            <p:ph type="title"/>
          </p:nvPr>
        </p:nvSpPr>
        <p:spPr/>
        <p:txBody>
          <a:bodyPr/>
          <a:lstStyle/>
          <a:p>
            <a:r>
              <a:rPr lang="en-US" dirty="0"/>
              <a:t>8.2 Two-Way Tables and Probability</a:t>
            </a:r>
          </a:p>
        </p:txBody>
      </p:sp>
      <p:sp>
        <p:nvSpPr>
          <p:cNvPr id="3" name="Content Placeholder 2">
            <a:extLst>
              <a:ext uri="{FF2B5EF4-FFF2-40B4-BE49-F238E27FC236}">
                <a16:creationId xmlns:a16="http://schemas.microsoft.com/office/drawing/2014/main" id="{D30E8099-8F21-43A1-9606-7F2747BF5B95}"/>
              </a:ext>
            </a:extLst>
          </p:cNvPr>
          <p:cNvSpPr>
            <a:spLocks noGrp="1"/>
          </p:cNvSpPr>
          <p:nvPr>
            <p:ph sz="half" idx="1"/>
          </p:nvPr>
        </p:nvSpPr>
        <p:spPr/>
        <p:txBody>
          <a:bodyPr>
            <a:normAutofit lnSpcReduction="10000"/>
          </a:bodyPr>
          <a:lstStyle/>
          <a:p>
            <a:r>
              <a:rPr lang="en-US" dirty="0"/>
              <a:t>There are 16 juniors and 24 seniors on a debate team. Of those, 7 juniors and 19 seniors qualify for a state debate competition. Organize this information in a two-way table. Then find and interpret the marginal frequencies.</a:t>
            </a:r>
          </a:p>
          <a:p>
            <a:r>
              <a:rPr lang="en-US" dirty="0"/>
              <a:t>Try 415#3</a:t>
            </a:r>
          </a:p>
        </p:txBody>
      </p:sp>
      <p:graphicFrame>
        <p:nvGraphicFramePr>
          <p:cNvPr id="5" name="Content Placeholder 4">
            <a:extLst>
              <a:ext uri="{FF2B5EF4-FFF2-40B4-BE49-F238E27FC236}">
                <a16:creationId xmlns:a16="http://schemas.microsoft.com/office/drawing/2014/main" id="{DA2B8053-B478-4B80-8548-D61117FE3AAA}"/>
              </a:ext>
            </a:extLst>
          </p:cNvPr>
          <p:cNvGraphicFramePr>
            <a:graphicFrameLocks noGrp="1"/>
          </p:cNvGraphicFramePr>
          <p:nvPr>
            <p:ph sz="half" idx="2"/>
            <p:extLst>
              <p:ext uri="{D42A27DB-BD31-4B8C-83A1-F6EECF244321}">
                <p14:modId xmlns:p14="http://schemas.microsoft.com/office/powerpoint/2010/main" val="3674037037"/>
              </p:ext>
            </p:extLst>
          </p:nvPr>
        </p:nvGraphicFramePr>
        <p:xfrm>
          <a:off x="6197600" y="1600200"/>
          <a:ext cx="5994400" cy="5257800"/>
        </p:xfrm>
        <a:graphic>
          <a:graphicData uri="http://schemas.openxmlformats.org/drawingml/2006/table">
            <a:tbl>
              <a:tblPr bandRow="1">
                <a:tableStyleId>{5C22544A-7EE6-4342-B048-85BDC9FD1C3A}</a:tableStyleId>
              </a:tblPr>
              <a:tblGrid>
                <a:gridCol w="572168">
                  <a:extLst>
                    <a:ext uri="{9D8B030D-6E8A-4147-A177-3AD203B41FA5}">
                      <a16:colId xmlns:a16="http://schemas.microsoft.com/office/drawing/2014/main" val="1973001772"/>
                    </a:ext>
                  </a:extLst>
                </a:gridCol>
                <a:gridCol w="818148">
                  <a:extLst>
                    <a:ext uri="{9D8B030D-6E8A-4147-A177-3AD203B41FA5}">
                      <a16:colId xmlns:a16="http://schemas.microsoft.com/office/drawing/2014/main" val="1572490868"/>
                    </a:ext>
                  </a:extLst>
                </a:gridCol>
                <a:gridCol w="1636295">
                  <a:extLst>
                    <a:ext uri="{9D8B030D-6E8A-4147-A177-3AD203B41FA5}">
                      <a16:colId xmlns:a16="http://schemas.microsoft.com/office/drawing/2014/main" val="2458934380"/>
                    </a:ext>
                  </a:extLst>
                </a:gridCol>
                <a:gridCol w="1768909">
                  <a:extLst>
                    <a:ext uri="{9D8B030D-6E8A-4147-A177-3AD203B41FA5}">
                      <a16:colId xmlns:a16="http://schemas.microsoft.com/office/drawing/2014/main" val="2993820630"/>
                    </a:ext>
                  </a:extLst>
                </a:gridCol>
                <a:gridCol w="1198880">
                  <a:extLst>
                    <a:ext uri="{9D8B030D-6E8A-4147-A177-3AD203B41FA5}">
                      <a16:colId xmlns:a16="http://schemas.microsoft.com/office/drawing/2014/main" val="2546439764"/>
                    </a:ext>
                  </a:extLst>
                </a:gridCol>
              </a:tblGrid>
              <a:tr h="10515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dirty="0"/>
                        <a:t>State Competition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87041744"/>
                  </a:ext>
                </a:extLst>
              </a:tr>
              <a:tr h="10515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Not 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5596923"/>
                  </a:ext>
                </a:extLst>
              </a:tr>
              <a:tr h="1051560">
                <a:tc rowSpan="2">
                  <a:txBody>
                    <a:bodyPr/>
                    <a:lstStyle/>
                    <a:p>
                      <a:pPr algn="ctr"/>
                      <a:r>
                        <a:rPr lang="en-US" dirty="0"/>
                        <a:t>Class</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Jr.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107707"/>
                  </a:ext>
                </a:extLst>
              </a:tr>
              <a:tr h="1051560">
                <a:tc vMerge="1">
                  <a:txBody>
                    <a:bodyPr/>
                    <a:lstStyle/>
                    <a:p>
                      <a:endParaRPr lang="en-US" dirty="0"/>
                    </a:p>
                  </a:txBody>
                  <a:tcPr/>
                </a:tc>
                <a:tc>
                  <a:txBody>
                    <a:bodyPr/>
                    <a:lstStyle/>
                    <a:p>
                      <a:pPr algn="ctr"/>
                      <a:r>
                        <a:rPr lang="en-US" dirty="0"/>
                        <a:t>Sr.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96171277"/>
                  </a:ext>
                </a:extLst>
              </a:tr>
              <a:tr h="1051560">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653202"/>
                  </a:ext>
                </a:extLst>
              </a:tr>
            </a:tbl>
          </a:graphicData>
        </a:graphic>
      </p:graphicFrame>
    </p:spTree>
    <p:extLst>
      <p:ext uri="{BB962C8B-B14F-4D97-AF65-F5344CB8AC3E}">
        <p14:creationId xmlns:p14="http://schemas.microsoft.com/office/powerpoint/2010/main" val="389562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83EF-1DC2-445F-8234-142AA0A9C9C9}"/>
              </a:ext>
            </a:extLst>
          </p:cNvPr>
          <p:cNvSpPr>
            <a:spLocks noGrp="1"/>
          </p:cNvSpPr>
          <p:nvPr>
            <p:ph type="title"/>
          </p:nvPr>
        </p:nvSpPr>
        <p:spPr/>
        <p:txBody>
          <a:bodyPr/>
          <a:lstStyle/>
          <a:p>
            <a:r>
              <a:rPr lang="en-US" dirty="0"/>
              <a:t>8.2 Two-Way Tables and Probability</a:t>
            </a:r>
          </a:p>
        </p:txBody>
      </p:sp>
      <p:sp>
        <p:nvSpPr>
          <p:cNvPr id="3" name="Content Placeholder 2">
            <a:extLst>
              <a:ext uri="{FF2B5EF4-FFF2-40B4-BE49-F238E27FC236}">
                <a16:creationId xmlns:a16="http://schemas.microsoft.com/office/drawing/2014/main" id="{FD4FEFAB-1057-40A3-8168-D3489397A6B5}"/>
              </a:ext>
            </a:extLst>
          </p:cNvPr>
          <p:cNvSpPr>
            <a:spLocks noGrp="1"/>
          </p:cNvSpPr>
          <p:nvPr>
            <p:ph idx="1"/>
          </p:nvPr>
        </p:nvSpPr>
        <p:spPr/>
        <p:txBody>
          <a:bodyPr/>
          <a:lstStyle/>
          <a:p>
            <a:r>
              <a:rPr lang="en-US" dirty="0">
                <a:solidFill>
                  <a:schemeClr val="accent5"/>
                </a:solidFill>
              </a:rPr>
              <a:t>Relative Frequencies</a:t>
            </a:r>
          </a:p>
          <a:p>
            <a:pPr lvl="1"/>
            <a:r>
              <a:rPr lang="en-US" dirty="0">
                <a:solidFill>
                  <a:schemeClr val="accent3"/>
                </a:solidFill>
              </a:rPr>
              <a:t>Joint Relative Frequency</a:t>
            </a:r>
          </a:p>
          <a:p>
            <a:pPr lvl="2"/>
            <a:r>
              <a:rPr lang="en-US" dirty="0"/>
              <a:t>Ratio of joint frequency to total values</a:t>
            </a:r>
          </a:p>
          <a:p>
            <a:pPr lvl="1"/>
            <a:r>
              <a:rPr lang="en-US" dirty="0">
                <a:solidFill>
                  <a:schemeClr val="accent3"/>
                </a:solidFill>
              </a:rPr>
              <a:t>Marginal Relative Frequency</a:t>
            </a:r>
          </a:p>
          <a:p>
            <a:pPr lvl="2"/>
            <a:r>
              <a:rPr lang="en-US" dirty="0"/>
              <a:t>Sum of joint relative frequencies in a row or column</a:t>
            </a:r>
          </a:p>
        </p:txBody>
      </p:sp>
    </p:spTree>
    <p:extLst>
      <p:ext uri="{BB962C8B-B14F-4D97-AF65-F5344CB8AC3E}">
        <p14:creationId xmlns:p14="http://schemas.microsoft.com/office/powerpoint/2010/main" val="16500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BD2E-4B10-430D-A08F-88B580F9E0DF}"/>
              </a:ext>
            </a:extLst>
          </p:cNvPr>
          <p:cNvSpPr>
            <a:spLocks noGrp="1"/>
          </p:cNvSpPr>
          <p:nvPr>
            <p:ph type="title"/>
          </p:nvPr>
        </p:nvSpPr>
        <p:spPr/>
        <p:txBody>
          <a:bodyPr/>
          <a:lstStyle/>
          <a:p>
            <a:r>
              <a:rPr lang="en-US" dirty="0"/>
              <a:t>8.2 Two-Way Tables and Probability</a:t>
            </a:r>
          </a:p>
        </p:txBody>
      </p:sp>
      <p:sp>
        <p:nvSpPr>
          <p:cNvPr id="3" name="Content Placeholder 2">
            <a:extLst>
              <a:ext uri="{FF2B5EF4-FFF2-40B4-BE49-F238E27FC236}">
                <a16:creationId xmlns:a16="http://schemas.microsoft.com/office/drawing/2014/main" id="{D30E8099-8F21-43A1-9606-7F2747BF5B95}"/>
              </a:ext>
            </a:extLst>
          </p:cNvPr>
          <p:cNvSpPr>
            <a:spLocks noGrp="1"/>
          </p:cNvSpPr>
          <p:nvPr>
            <p:ph sz="half" idx="1"/>
          </p:nvPr>
        </p:nvSpPr>
        <p:spPr/>
        <p:txBody>
          <a:bodyPr>
            <a:normAutofit/>
          </a:bodyPr>
          <a:lstStyle/>
          <a:p>
            <a:r>
              <a:rPr lang="en-US" dirty="0"/>
              <a:t>Make a table showing the relative frequencies.</a:t>
            </a:r>
          </a:p>
        </p:txBody>
      </p:sp>
      <p:graphicFrame>
        <p:nvGraphicFramePr>
          <p:cNvPr id="5" name="Content Placeholder 4">
            <a:extLst>
              <a:ext uri="{FF2B5EF4-FFF2-40B4-BE49-F238E27FC236}">
                <a16:creationId xmlns:a16="http://schemas.microsoft.com/office/drawing/2014/main" id="{DA2B8053-B478-4B80-8548-D61117FE3AAA}"/>
              </a:ext>
            </a:extLst>
          </p:cNvPr>
          <p:cNvGraphicFramePr>
            <a:graphicFrameLocks noGrp="1"/>
          </p:cNvGraphicFramePr>
          <p:nvPr>
            <p:ph sz="half" idx="2"/>
          </p:nvPr>
        </p:nvGraphicFramePr>
        <p:xfrm>
          <a:off x="6197600" y="1600200"/>
          <a:ext cx="5994400" cy="5257800"/>
        </p:xfrm>
        <a:graphic>
          <a:graphicData uri="http://schemas.openxmlformats.org/drawingml/2006/table">
            <a:tbl>
              <a:tblPr bandRow="1">
                <a:tableStyleId>{5C22544A-7EE6-4342-B048-85BDC9FD1C3A}</a:tableStyleId>
              </a:tblPr>
              <a:tblGrid>
                <a:gridCol w="572168">
                  <a:extLst>
                    <a:ext uri="{9D8B030D-6E8A-4147-A177-3AD203B41FA5}">
                      <a16:colId xmlns:a16="http://schemas.microsoft.com/office/drawing/2014/main" val="1973001772"/>
                    </a:ext>
                  </a:extLst>
                </a:gridCol>
                <a:gridCol w="818148">
                  <a:extLst>
                    <a:ext uri="{9D8B030D-6E8A-4147-A177-3AD203B41FA5}">
                      <a16:colId xmlns:a16="http://schemas.microsoft.com/office/drawing/2014/main" val="1572490868"/>
                    </a:ext>
                  </a:extLst>
                </a:gridCol>
                <a:gridCol w="1636295">
                  <a:extLst>
                    <a:ext uri="{9D8B030D-6E8A-4147-A177-3AD203B41FA5}">
                      <a16:colId xmlns:a16="http://schemas.microsoft.com/office/drawing/2014/main" val="2458934380"/>
                    </a:ext>
                  </a:extLst>
                </a:gridCol>
                <a:gridCol w="1768909">
                  <a:extLst>
                    <a:ext uri="{9D8B030D-6E8A-4147-A177-3AD203B41FA5}">
                      <a16:colId xmlns:a16="http://schemas.microsoft.com/office/drawing/2014/main" val="2993820630"/>
                    </a:ext>
                  </a:extLst>
                </a:gridCol>
                <a:gridCol w="1198880">
                  <a:extLst>
                    <a:ext uri="{9D8B030D-6E8A-4147-A177-3AD203B41FA5}">
                      <a16:colId xmlns:a16="http://schemas.microsoft.com/office/drawing/2014/main" val="2546439764"/>
                    </a:ext>
                  </a:extLst>
                </a:gridCol>
              </a:tblGrid>
              <a:tr h="10515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dirty="0"/>
                        <a:t>State Competition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87041744"/>
                  </a:ext>
                </a:extLst>
              </a:tr>
              <a:tr h="10515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Not 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5596923"/>
                  </a:ext>
                </a:extLst>
              </a:tr>
              <a:tr h="1051560">
                <a:tc rowSpan="2">
                  <a:txBody>
                    <a:bodyPr/>
                    <a:lstStyle/>
                    <a:p>
                      <a:pPr algn="ctr"/>
                      <a:r>
                        <a:rPr lang="en-US" dirty="0"/>
                        <a:t>Class</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Jr.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107707"/>
                  </a:ext>
                </a:extLst>
              </a:tr>
              <a:tr h="1051560">
                <a:tc vMerge="1">
                  <a:txBody>
                    <a:bodyPr/>
                    <a:lstStyle/>
                    <a:p>
                      <a:endParaRPr lang="en-US" dirty="0"/>
                    </a:p>
                  </a:txBody>
                  <a:tcPr/>
                </a:tc>
                <a:tc>
                  <a:txBody>
                    <a:bodyPr/>
                    <a:lstStyle/>
                    <a:p>
                      <a:pPr algn="ctr"/>
                      <a:r>
                        <a:rPr lang="en-US" dirty="0"/>
                        <a:t>Sr.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96171277"/>
                  </a:ext>
                </a:extLst>
              </a:tr>
              <a:tr h="1051560">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653202"/>
                  </a:ext>
                </a:extLst>
              </a:tr>
            </a:tbl>
          </a:graphicData>
        </a:graphic>
      </p:graphicFrame>
      <p:graphicFrame>
        <p:nvGraphicFramePr>
          <p:cNvPr id="6" name="Content Placeholder 4">
            <a:extLst>
              <a:ext uri="{FF2B5EF4-FFF2-40B4-BE49-F238E27FC236}">
                <a16:creationId xmlns:a16="http://schemas.microsoft.com/office/drawing/2014/main" id="{64A9DB95-3ECE-4EAD-8AB8-B0FE81F08698}"/>
              </a:ext>
            </a:extLst>
          </p:cNvPr>
          <p:cNvGraphicFramePr>
            <a:graphicFrameLocks/>
          </p:cNvGraphicFramePr>
          <p:nvPr>
            <p:extLst>
              <p:ext uri="{D42A27DB-BD31-4B8C-83A1-F6EECF244321}">
                <p14:modId xmlns:p14="http://schemas.microsoft.com/office/powerpoint/2010/main" val="3195313945"/>
              </p:ext>
            </p:extLst>
          </p:nvPr>
        </p:nvGraphicFramePr>
        <p:xfrm>
          <a:off x="0" y="2727158"/>
          <a:ext cx="5994400" cy="4130840"/>
        </p:xfrm>
        <a:graphic>
          <a:graphicData uri="http://schemas.openxmlformats.org/drawingml/2006/table">
            <a:tbl>
              <a:tblPr bandRow="1">
                <a:tableStyleId>{5C22544A-7EE6-4342-B048-85BDC9FD1C3A}</a:tableStyleId>
              </a:tblPr>
              <a:tblGrid>
                <a:gridCol w="572168">
                  <a:extLst>
                    <a:ext uri="{9D8B030D-6E8A-4147-A177-3AD203B41FA5}">
                      <a16:colId xmlns:a16="http://schemas.microsoft.com/office/drawing/2014/main" val="1973001772"/>
                    </a:ext>
                  </a:extLst>
                </a:gridCol>
                <a:gridCol w="818148">
                  <a:extLst>
                    <a:ext uri="{9D8B030D-6E8A-4147-A177-3AD203B41FA5}">
                      <a16:colId xmlns:a16="http://schemas.microsoft.com/office/drawing/2014/main" val="1572490868"/>
                    </a:ext>
                  </a:extLst>
                </a:gridCol>
                <a:gridCol w="1636295">
                  <a:extLst>
                    <a:ext uri="{9D8B030D-6E8A-4147-A177-3AD203B41FA5}">
                      <a16:colId xmlns:a16="http://schemas.microsoft.com/office/drawing/2014/main" val="2458934380"/>
                    </a:ext>
                  </a:extLst>
                </a:gridCol>
                <a:gridCol w="1768909">
                  <a:extLst>
                    <a:ext uri="{9D8B030D-6E8A-4147-A177-3AD203B41FA5}">
                      <a16:colId xmlns:a16="http://schemas.microsoft.com/office/drawing/2014/main" val="2993820630"/>
                    </a:ext>
                  </a:extLst>
                </a:gridCol>
                <a:gridCol w="1198880">
                  <a:extLst>
                    <a:ext uri="{9D8B030D-6E8A-4147-A177-3AD203B41FA5}">
                      <a16:colId xmlns:a16="http://schemas.microsoft.com/office/drawing/2014/main" val="2546439764"/>
                    </a:ext>
                  </a:extLst>
                </a:gridCol>
              </a:tblGrid>
              <a:tr h="826168">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dirty="0"/>
                        <a:t>State Competition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87041744"/>
                  </a:ext>
                </a:extLst>
              </a:tr>
              <a:tr h="826168">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Not 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5596923"/>
                  </a:ext>
                </a:extLst>
              </a:tr>
              <a:tr h="826168">
                <a:tc rowSpan="2">
                  <a:txBody>
                    <a:bodyPr/>
                    <a:lstStyle/>
                    <a:p>
                      <a:pPr algn="ctr"/>
                      <a:r>
                        <a:rPr lang="en-US" dirty="0"/>
                        <a:t>Class</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Jr.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107707"/>
                  </a:ext>
                </a:extLst>
              </a:tr>
              <a:tr h="826168">
                <a:tc vMerge="1">
                  <a:txBody>
                    <a:bodyPr/>
                    <a:lstStyle/>
                    <a:p>
                      <a:endParaRPr lang="en-US" dirty="0"/>
                    </a:p>
                  </a:txBody>
                  <a:tcPr/>
                </a:tc>
                <a:tc>
                  <a:txBody>
                    <a:bodyPr/>
                    <a:lstStyle/>
                    <a:p>
                      <a:pPr algn="ctr"/>
                      <a:r>
                        <a:rPr lang="en-US" dirty="0"/>
                        <a:t>Sr.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96171277"/>
                  </a:ext>
                </a:extLst>
              </a:tr>
              <a:tr h="826168">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653202"/>
                  </a:ext>
                </a:extLst>
              </a:tr>
            </a:tbl>
          </a:graphicData>
        </a:graphic>
      </p:graphicFrame>
      <p:sp>
        <p:nvSpPr>
          <p:cNvPr id="4" name="TextBox 3">
            <a:extLst>
              <a:ext uri="{FF2B5EF4-FFF2-40B4-BE49-F238E27FC236}">
                <a16:creationId xmlns:a16="http://schemas.microsoft.com/office/drawing/2014/main" id="{0CC389D6-81E6-4F50-9D0B-5E6A557190D6}"/>
              </a:ext>
            </a:extLst>
          </p:cNvPr>
          <p:cNvSpPr txBox="1"/>
          <p:nvPr/>
        </p:nvSpPr>
        <p:spPr>
          <a:xfrm>
            <a:off x="5066631" y="2805551"/>
            <a:ext cx="2261937" cy="523220"/>
          </a:xfrm>
          <a:prstGeom prst="rect">
            <a:avLst/>
          </a:prstGeom>
          <a:noFill/>
        </p:spPr>
        <p:txBody>
          <a:bodyPr wrap="square" rtlCol="0">
            <a:spAutoFit/>
          </a:bodyPr>
          <a:lstStyle/>
          <a:p>
            <a:r>
              <a:rPr lang="en-US" sz="2800" dirty="0"/>
              <a:t>Try 415#5</a:t>
            </a:r>
          </a:p>
        </p:txBody>
      </p:sp>
    </p:spTree>
    <p:extLst>
      <p:ext uri="{BB962C8B-B14F-4D97-AF65-F5344CB8AC3E}">
        <p14:creationId xmlns:p14="http://schemas.microsoft.com/office/powerpoint/2010/main" val="178660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C908-2A14-4AB2-817D-B91AB2BF78AF}"/>
              </a:ext>
            </a:extLst>
          </p:cNvPr>
          <p:cNvSpPr>
            <a:spLocks noGrp="1"/>
          </p:cNvSpPr>
          <p:nvPr>
            <p:ph type="title"/>
          </p:nvPr>
        </p:nvSpPr>
        <p:spPr/>
        <p:txBody>
          <a:bodyPr/>
          <a:lstStyle/>
          <a:p>
            <a:r>
              <a:rPr lang="en-US" dirty="0"/>
              <a:t>8.2 Two-Way Tables and Probability</a:t>
            </a:r>
          </a:p>
        </p:txBody>
      </p:sp>
      <p:sp>
        <p:nvSpPr>
          <p:cNvPr id="3" name="Content Placeholder 2">
            <a:extLst>
              <a:ext uri="{FF2B5EF4-FFF2-40B4-BE49-F238E27FC236}">
                <a16:creationId xmlns:a16="http://schemas.microsoft.com/office/drawing/2014/main" id="{743380AB-E7D2-408D-A082-6E99C754D90E}"/>
              </a:ext>
            </a:extLst>
          </p:cNvPr>
          <p:cNvSpPr>
            <a:spLocks noGrp="1"/>
          </p:cNvSpPr>
          <p:nvPr>
            <p:ph idx="1"/>
          </p:nvPr>
        </p:nvSpPr>
        <p:spPr/>
        <p:txBody>
          <a:bodyPr/>
          <a:lstStyle/>
          <a:p>
            <a:r>
              <a:rPr lang="en-US" dirty="0">
                <a:solidFill>
                  <a:schemeClr val="accent5"/>
                </a:solidFill>
              </a:rPr>
              <a:t>Conditional Relative Frequencies</a:t>
            </a:r>
          </a:p>
          <a:p>
            <a:pPr lvl="1"/>
            <a:r>
              <a:rPr lang="en-US" dirty="0"/>
              <a:t>Ratio of a joint relative frequency to the marginal relative frequency</a:t>
            </a:r>
          </a:p>
          <a:p>
            <a:pPr lvl="1"/>
            <a:r>
              <a:rPr lang="en-US" dirty="0"/>
              <a:t>Can be done for row totals or column totals</a:t>
            </a:r>
          </a:p>
        </p:txBody>
      </p:sp>
    </p:spTree>
    <p:extLst>
      <p:ext uri="{BB962C8B-B14F-4D97-AF65-F5344CB8AC3E}">
        <p14:creationId xmlns:p14="http://schemas.microsoft.com/office/powerpoint/2010/main" val="176473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This Slideshow was developed to accompany the textbook</a:t>
            </a:r>
          </a:p>
          <a:p>
            <a:pPr lvl="1"/>
            <a:r>
              <a:rPr lang="en-US" i="1" dirty="0"/>
              <a:t>Big Ideas Algebra 2</a:t>
            </a:r>
          </a:p>
          <a:p>
            <a:pPr lvl="1"/>
            <a:r>
              <a:rPr lang="en-US" i="1" dirty="0"/>
              <a:t>By Larson, R., Boswell</a:t>
            </a:r>
          </a:p>
          <a:p>
            <a:pPr lvl="1"/>
            <a:r>
              <a:rPr lang="en-US" i="1" dirty="0"/>
              <a:t>2022 K12 (National Geographic/Cengage)</a:t>
            </a:r>
          </a:p>
          <a:p>
            <a:r>
              <a:rPr lang="en-US" dirty="0"/>
              <a:t>Some examples and diagrams are taken from the textbook.</a:t>
            </a:r>
          </a:p>
          <a:p>
            <a:endParaRPr lang="en-US" i="1" dirty="0"/>
          </a:p>
          <a:p>
            <a:endParaRPr lang="en-US" dirty="0"/>
          </a:p>
        </p:txBody>
      </p:sp>
      <p:sp>
        <p:nvSpPr>
          <p:cNvPr id="4" name="Rectangle 3"/>
          <p:cNvSpPr/>
          <p:nvPr/>
        </p:nvSpPr>
        <p:spPr bwMode="auto">
          <a:xfrm>
            <a:off x="6400800" y="5532876"/>
            <a:ext cx="5791200" cy="13208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121920" tIns="60960" rIns="121920" bIns="60960" numCol="1" rtlCol="0" anchor="t" anchorCtr="0" compatLnSpc="1">
            <a:prstTxWarp prst="textNoShape">
              <a:avLst/>
            </a:prstTxWarp>
          </a:bodyPr>
          <a:lstStyle/>
          <a:p>
            <a:r>
              <a:rPr lang="en-US" sz="2400" dirty="0"/>
              <a:t>Slides created by </a:t>
            </a:r>
          </a:p>
          <a:p>
            <a:r>
              <a:rPr lang="en-US" sz="2400" dirty="0"/>
              <a:t>Richard Wright, Andrews Academy </a:t>
            </a:r>
          </a:p>
          <a:p>
            <a:pPr defTabSz="1219170" eaLnBrk="0" fontAlgn="base" hangingPunct="0">
              <a:spcBef>
                <a:spcPct val="0"/>
              </a:spcBef>
              <a:spcAft>
                <a:spcPct val="0"/>
              </a:spcAft>
            </a:pPr>
            <a:r>
              <a:rPr lang="en-US" sz="2400" dirty="0">
                <a:solidFill>
                  <a:schemeClr val="tx1"/>
                </a:solidFill>
                <a:latin typeface="Comic Sans MS" pitchFamily="66" charset="0"/>
                <a:hlinkClick r:id="rId3"/>
              </a:rPr>
              <a:t>rwright@andrews.edu</a:t>
            </a:r>
            <a:r>
              <a:rPr lang="en-US" sz="2400" dirty="0">
                <a:solidFill>
                  <a:schemeClr val="tx1"/>
                </a:solidFill>
                <a:latin typeface="Comic Sans MS" pitchFamily="66" charset="0"/>
              </a:rPr>
              <a:t> </a:t>
            </a:r>
          </a:p>
        </p:txBody>
      </p:sp>
    </p:spTree>
    <p:extLst>
      <p:ext uri="{BB962C8B-B14F-4D97-AF65-F5344CB8AC3E}">
        <p14:creationId xmlns:p14="http://schemas.microsoft.com/office/powerpoint/2010/main" val="423772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9BD2E-4B10-430D-A08F-88B580F9E0DF}"/>
              </a:ext>
            </a:extLst>
          </p:cNvPr>
          <p:cNvSpPr>
            <a:spLocks noGrp="1"/>
          </p:cNvSpPr>
          <p:nvPr>
            <p:ph type="title"/>
          </p:nvPr>
        </p:nvSpPr>
        <p:spPr/>
        <p:txBody>
          <a:bodyPr/>
          <a:lstStyle/>
          <a:p>
            <a:r>
              <a:rPr lang="en-US" dirty="0"/>
              <a:t>8.2 Two-Way Tables and Probability</a:t>
            </a:r>
          </a:p>
        </p:txBody>
      </p:sp>
      <p:sp>
        <p:nvSpPr>
          <p:cNvPr id="3" name="Content Placeholder 2">
            <a:extLst>
              <a:ext uri="{FF2B5EF4-FFF2-40B4-BE49-F238E27FC236}">
                <a16:creationId xmlns:a16="http://schemas.microsoft.com/office/drawing/2014/main" id="{D30E8099-8F21-43A1-9606-7F2747BF5B95}"/>
              </a:ext>
            </a:extLst>
          </p:cNvPr>
          <p:cNvSpPr>
            <a:spLocks noGrp="1"/>
          </p:cNvSpPr>
          <p:nvPr>
            <p:ph sz="half" idx="1"/>
          </p:nvPr>
        </p:nvSpPr>
        <p:spPr>
          <a:xfrm>
            <a:off x="0" y="1600200"/>
            <a:ext cx="12192000" cy="4525963"/>
          </a:xfrm>
        </p:spPr>
        <p:txBody>
          <a:bodyPr>
            <a:normAutofit/>
          </a:bodyPr>
          <a:lstStyle/>
          <a:p>
            <a:r>
              <a:rPr lang="en-US" dirty="0"/>
              <a:t>Make a two-way table that shows the conditional relative frequencies based on (a) the row totals</a:t>
            </a:r>
          </a:p>
        </p:txBody>
      </p:sp>
      <p:graphicFrame>
        <p:nvGraphicFramePr>
          <p:cNvPr id="5" name="Content Placeholder 4">
            <a:extLst>
              <a:ext uri="{FF2B5EF4-FFF2-40B4-BE49-F238E27FC236}">
                <a16:creationId xmlns:a16="http://schemas.microsoft.com/office/drawing/2014/main" id="{DA2B8053-B478-4B80-8548-D61117FE3AAA}"/>
              </a:ext>
            </a:extLst>
          </p:cNvPr>
          <p:cNvGraphicFramePr>
            <a:graphicFrameLocks noGrp="1"/>
          </p:cNvGraphicFramePr>
          <p:nvPr>
            <p:ph sz="half" idx="2"/>
            <p:extLst>
              <p:ext uri="{D42A27DB-BD31-4B8C-83A1-F6EECF244321}">
                <p14:modId xmlns:p14="http://schemas.microsoft.com/office/powerpoint/2010/main" val="2641515224"/>
              </p:ext>
            </p:extLst>
          </p:nvPr>
        </p:nvGraphicFramePr>
        <p:xfrm>
          <a:off x="7396480" y="2651758"/>
          <a:ext cx="4795520" cy="4206240"/>
        </p:xfrm>
        <a:graphic>
          <a:graphicData uri="http://schemas.openxmlformats.org/drawingml/2006/table">
            <a:tbl>
              <a:tblPr bandRow="1">
                <a:tableStyleId>{5C22544A-7EE6-4342-B048-85BDC9FD1C3A}</a:tableStyleId>
              </a:tblPr>
              <a:tblGrid>
                <a:gridCol w="572168">
                  <a:extLst>
                    <a:ext uri="{9D8B030D-6E8A-4147-A177-3AD203B41FA5}">
                      <a16:colId xmlns:a16="http://schemas.microsoft.com/office/drawing/2014/main" val="1973001772"/>
                    </a:ext>
                  </a:extLst>
                </a:gridCol>
                <a:gridCol w="818148">
                  <a:extLst>
                    <a:ext uri="{9D8B030D-6E8A-4147-A177-3AD203B41FA5}">
                      <a16:colId xmlns:a16="http://schemas.microsoft.com/office/drawing/2014/main" val="1572490868"/>
                    </a:ext>
                  </a:extLst>
                </a:gridCol>
                <a:gridCol w="1636295">
                  <a:extLst>
                    <a:ext uri="{9D8B030D-6E8A-4147-A177-3AD203B41FA5}">
                      <a16:colId xmlns:a16="http://schemas.microsoft.com/office/drawing/2014/main" val="2458934380"/>
                    </a:ext>
                  </a:extLst>
                </a:gridCol>
                <a:gridCol w="1768909">
                  <a:extLst>
                    <a:ext uri="{9D8B030D-6E8A-4147-A177-3AD203B41FA5}">
                      <a16:colId xmlns:a16="http://schemas.microsoft.com/office/drawing/2014/main" val="2993820630"/>
                    </a:ext>
                  </a:extLst>
                </a:gridCol>
              </a:tblGrid>
              <a:tr h="10515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dirty="0"/>
                        <a:t>State Competition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extLst>
                  <a:ext uri="{0D108BD9-81ED-4DB2-BD59-A6C34878D82A}">
                    <a16:rowId xmlns:a16="http://schemas.microsoft.com/office/drawing/2014/main" val="3187041744"/>
                  </a:ext>
                </a:extLst>
              </a:tr>
              <a:tr h="1051560">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Not 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5596923"/>
                  </a:ext>
                </a:extLst>
              </a:tr>
              <a:tr h="1051560">
                <a:tc rowSpan="2">
                  <a:txBody>
                    <a:bodyPr/>
                    <a:lstStyle/>
                    <a:p>
                      <a:pPr algn="ctr"/>
                      <a:r>
                        <a:rPr lang="en-US" dirty="0"/>
                        <a:t>Class</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Jr.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107707"/>
                  </a:ext>
                </a:extLst>
              </a:tr>
              <a:tr h="1051560">
                <a:tc vMerge="1">
                  <a:txBody>
                    <a:bodyPr/>
                    <a:lstStyle/>
                    <a:p>
                      <a:endParaRPr lang="en-US" dirty="0"/>
                    </a:p>
                  </a:txBody>
                  <a:tcPr/>
                </a:tc>
                <a:tc>
                  <a:txBody>
                    <a:bodyPr/>
                    <a:lstStyle/>
                    <a:p>
                      <a:pPr algn="ctr"/>
                      <a:r>
                        <a:rPr lang="en-US" dirty="0"/>
                        <a:t>Sr.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96171277"/>
                  </a:ext>
                </a:extLst>
              </a:tr>
            </a:tbl>
          </a:graphicData>
        </a:graphic>
      </p:graphicFrame>
      <p:graphicFrame>
        <p:nvGraphicFramePr>
          <p:cNvPr id="6" name="Content Placeholder 4">
            <a:extLst>
              <a:ext uri="{FF2B5EF4-FFF2-40B4-BE49-F238E27FC236}">
                <a16:creationId xmlns:a16="http://schemas.microsoft.com/office/drawing/2014/main" id="{64A9DB95-3ECE-4EAD-8AB8-B0FE81F08698}"/>
              </a:ext>
            </a:extLst>
          </p:cNvPr>
          <p:cNvGraphicFramePr>
            <a:graphicFrameLocks/>
          </p:cNvGraphicFramePr>
          <p:nvPr/>
        </p:nvGraphicFramePr>
        <p:xfrm>
          <a:off x="0" y="2727158"/>
          <a:ext cx="5994400" cy="4130840"/>
        </p:xfrm>
        <a:graphic>
          <a:graphicData uri="http://schemas.openxmlformats.org/drawingml/2006/table">
            <a:tbl>
              <a:tblPr bandRow="1">
                <a:tableStyleId>{5C22544A-7EE6-4342-B048-85BDC9FD1C3A}</a:tableStyleId>
              </a:tblPr>
              <a:tblGrid>
                <a:gridCol w="572168">
                  <a:extLst>
                    <a:ext uri="{9D8B030D-6E8A-4147-A177-3AD203B41FA5}">
                      <a16:colId xmlns:a16="http://schemas.microsoft.com/office/drawing/2014/main" val="1973001772"/>
                    </a:ext>
                  </a:extLst>
                </a:gridCol>
                <a:gridCol w="818148">
                  <a:extLst>
                    <a:ext uri="{9D8B030D-6E8A-4147-A177-3AD203B41FA5}">
                      <a16:colId xmlns:a16="http://schemas.microsoft.com/office/drawing/2014/main" val="1572490868"/>
                    </a:ext>
                  </a:extLst>
                </a:gridCol>
                <a:gridCol w="1636295">
                  <a:extLst>
                    <a:ext uri="{9D8B030D-6E8A-4147-A177-3AD203B41FA5}">
                      <a16:colId xmlns:a16="http://schemas.microsoft.com/office/drawing/2014/main" val="2458934380"/>
                    </a:ext>
                  </a:extLst>
                </a:gridCol>
                <a:gridCol w="1768909">
                  <a:extLst>
                    <a:ext uri="{9D8B030D-6E8A-4147-A177-3AD203B41FA5}">
                      <a16:colId xmlns:a16="http://schemas.microsoft.com/office/drawing/2014/main" val="2993820630"/>
                    </a:ext>
                  </a:extLst>
                </a:gridCol>
                <a:gridCol w="1198880">
                  <a:extLst>
                    <a:ext uri="{9D8B030D-6E8A-4147-A177-3AD203B41FA5}">
                      <a16:colId xmlns:a16="http://schemas.microsoft.com/office/drawing/2014/main" val="2546439764"/>
                    </a:ext>
                  </a:extLst>
                </a:gridCol>
              </a:tblGrid>
              <a:tr h="826168">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dirty="0"/>
                        <a:t>State Competition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tc>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87041744"/>
                  </a:ext>
                </a:extLst>
              </a:tr>
              <a:tr h="826168">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Not Qualified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55596923"/>
                  </a:ext>
                </a:extLst>
              </a:tr>
              <a:tr h="826168">
                <a:tc rowSpan="2">
                  <a:txBody>
                    <a:bodyPr/>
                    <a:lstStyle/>
                    <a:p>
                      <a:pPr algn="ctr"/>
                      <a:r>
                        <a:rPr lang="en-US" dirty="0"/>
                        <a:t>Class</a:t>
                      </a:r>
                    </a:p>
                  </a:txBody>
                  <a:tcPr vert="vert27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Jr.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8107707"/>
                  </a:ext>
                </a:extLst>
              </a:tr>
              <a:tr h="826168">
                <a:tc vMerge="1">
                  <a:txBody>
                    <a:bodyPr/>
                    <a:lstStyle/>
                    <a:p>
                      <a:endParaRPr lang="en-US" dirty="0"/>
                    </a:p>
                  </a:txBody>
                  <a:tcPr/>
                </a:tc>
                <a:tc>
                  <a:txBody>
                    <a:bodyPr/>
                    <a:lstStyle/>
                    <a:p>
                      <a:pPr algn="ctr"/>
                      <a:r>
                        <a:rPr lang="en-US" dirty="0"/>
                        <a:t>Sr.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96171277"/>
                  </a:ext>
                </a:extLst>
              </a:tr>
              <a:tr h="826168">
                <a:tc>
                  <a:txBody>
                    <a:bodyPr/>
                    <a:lstStyle/>
                    <a:p>
                      <a:pPr algn="ct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dirty="0"/>
                        <a:t>Total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r>
                        <a:rPr lang="en-US" dirty="0"/>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83653202"/>
                  </a:ext>
                </a:extLst>
              </a:tr>
            </a:tbl>
          </a:graphicData>
        </a:graphic>
      </p:graphicFrame>
      <p:sp>
        <p:nvSpPr>
          <p:cNvPr id="4" name="TextBox 3">
            <a:extLst>
              <a:ext uri="{FF2B5EF4-FFF2-40B4-BE49-F238E27FC236}">
                <a16:creationId xmlns:a16="http://schemas.microsoft.com/office/drawing/2014/main" id="{9A2385BF-D3BF-4BE7-AA60-43295D109E50}"/>
              </a:ext>
            </a:extLst>
          </p:cNvPr>
          <p:cNvSpPr txBox="1"/>
          <p:nvPr/>
        </p:nvSpPr>
        <p:spPr>
          <a:xfrm>
            <a:off x="5994400" y="2303964"/>
            <a:ext cx="2748547" cy="1815882"/>
          </a:xfrm>
          <a:prstGeom prst="rect">
            <a:avLst/>
          </a:prstGeom>
          <a:noFill/>
        </p:spPr>
        <p:txBody>
          <a:bodyPr wrap="square" rtlCol="0">
            <a:spAutoFit/>
          </a:bodyPr>
          <a:lstStyle/>
          <a:p>
            <a:r>
              <a:rPr lang="en-US" sz="2800" dirty="0"/>
              <a:t>Try 415#7</a:t>
            </a:r>
          </a:p>
          <a:p>
            <a:r>
              <a:rPr lang="en-US" sz="2800" dirty="0"/>
              <a:t>415 #1, 2, 3, 5, 7, 9, 11, 13, 14, 15, 19, 21, 25, 27, 29</a:t>
            </a:r>
          </a:p>
        </p:txBody>
      </p:sp>
    </p:spTree>
    <p:extLst>
      <p:ext uri="{BB962C8B-B14F-4D97-AF65-F5344CB8AC3E}">
        <p14:creationId xmlns:p14="http://schemas.microsoft.com/office/powerpoint/2010/main" val="246068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E4650-F904-4E3E-838D-BA6CC855E297}"/>
              </a:ext>
            </a:extLst>
          </p:cNvPr>
          <p:cNvSpPr>
            <a:spLocks noGrp="1"/>
          </p:cNvSpPr>
          <p:nvPr>
            <p:ph type="title"/>
          </p:nvPr>
        </p:nvSpPr>
        <p:spPr/>
        <p:txBody>
          <a:bodyPr/>
          <a:lstStyle/>
          <a:p>
            <a:r>
              <a:rPr lang="en-US" dirty="0"/>
              <a:t>8.3 Conditional Probability</a:t>
            </a:r>
          </a:p>
        </p:txBody>
      </p:sp>
      <p:sp>
        <p:nvSpPr>
          <p:cNvPr id="3" name="Text Placeholder 2">
            <a:extLst>
              <a:ext uri="{FF2B5EF4-FFF2-40B4-BE49-F238E27FC236}">
                <a16:creationId xmlns:a16="http://schemas.microsoft.com/office/drawing/2014/main" id="{FE5B15B8-46C3-4D16-8DBF-8CBD5F318E10}"/>
              </a:ext>
            </a:extLst>
          </p:cNvPr>
          <p:cNvSpPr>
            <a:spLocks noGrp="1"/>
          </p:cNvSpPr>
          <p:nvPr>
            <p:ph type="body" idx="1"/>
          </p:nvPr>
        </p:nvSpPr>
        <p:spPr/>
        <p:txBody>
          <a:bodyPr/>
          <a:lstStyle/>
          <a:p>
            <a:r>
              <a:rPr lang="en-US" dirty="0"/>
              <a:t>After this lesson…</a:t>
            </a:r>
          </a:p>
          <a:p>
            <a:r>
              <a:rPr lang="en-US" dirty="0"/>
              <a:t>• I can explain the meaning of conditional probability.</a:t>
            </a:r>
          </a:p>
          <a:p>
            <a:r>
              <a:rPr lang="en-US" dirty="0"/>
              <a:t>• I can fi </a:t>
            </a:r>
            <a:r>
              <a:rPr lang="en-US" dirty="0" err="1"/>
              <a:t>nd</a:t>
            </a:r>
            <a:r>
              <a:rPr lang="en-US" dirty="0"/>
              <a:t> conditional probabilities.</a:t>
            </a:r>
          </a:p>
          <a:p>
            <a:r>
              <a:rPr lang="en-US" dirty="0"/>
              <a:t>• I can make decisions using probabilities.</a:t>
            </a:r>
          </a:p>
        </p:txBody>
      </p:sp>
    </p:spTree>
    <p:extLst>
      <p:ext uri="{BB962C8B-B14F-4D97-AF65-F5344CB8AC3E}">
        <p14:creationId xmlns:p14="http://schemas.microsoft.com/office/powerpoint/2010/main" val="4175168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BBF0-D31F-4AE1-9159-0CE67748DEBA}"/>
              </a:ext>
            </a:extLst>
          </p:cNvPr>
          <p:cNvSpPr>
            <a:spLocks noGrp="1"/>
          </p:cNvSpPr>
          <p:nvPr>
            <p:ph type="title"/>
          </p:nvPr>
        </p:nvSpPr>
        <p:spPr/>
        <p:txBody>
          <a:bodyPr/>
          <a:lstStyle/>
          <a:p>
            <a:r>
              <a:rPr lang="en-US" dirty="0"/>
              <a:t>8.3 Conditional Probability</a:t>
            </a:r>
          </a:p>
        </p:txBody>
      </p:sp>
      <p:sp>
        <p:nvSpPr>
          <p:cNvPr id="3" name="Content Placeholder 2">
            <a:extLst>
              <a:ext uri="{FF2B5EF4-FFF2-40B4-BE49-F238E27FC236}">
                <a16:creationId xmlns:a16="http://schemas.microsoft.com/office/drawing/2014/main" id="{216867F7-1E42-4337-B79A-0A749F4E619E}"/>
              </a:ext>
            </a:extLst>
          </p:cNvPr>
          <p:cNvSpPr>
            <a:spLocks noGrp="1"/>
          </p:cNvSpPr>
          <p:nvPr>
            <p:ph idx="1"/>
          </p:nvPr>
        </p:nvSpPr>
        <p:spPr/>
        <p:txBody>
          <a:bodyPr>
            <a:normAutofit/>
          </a:bodyPr>
          <a:lstStyle/>
          <a:p>
            <a:r>
              <a:rPr lang="en-US" b="1" dirty="0"/>
              <a:t>Work with a partner. </a:t>
            </a:r>
            <a:r>
              <a:rPr lang="en-US" dirty="0"/>
              <a:t>Six pieces of paper, numbered 1 through 6, are placed in a bag. You draw two pieces of paper one at a time without replacing the first.</a:t>
            </a:r>
          </a:p>
          <a:p>
            <a:r>
              <a:rPr lang="en-US" b="1" dirty="0"/>
              <a:t>b. </a:t>
            </a:r>
            <a:r>
              <a:rPr lang="en-US" dirty="0"/>
              <a:t>What is the probability that you draw two odd numbers?</a:t>
            </a:r>
          </a:p>
          <a:p>
            <a:r>
              <a:rPr lang="en-US" b="1" dirty="0"/>
              <a:t>c. </a:t>
            </a:r>
            <a:r>
              <a:rPr lang="en-US" dirty="0"/>
              <a:t>When the first number you draw is odd, what is the probability that the second number you draw is also odd? Explain.</a:t>
            </a:r>
          </a:p>
          <a:p>
            <a:r>
              <a:rPr lang="en-US" b="1" dirty="0"/>
              <a:t>d. </a:t>
            </a:r>
            <a:r>
              <a:rPr lang="en-US" dirty="0"/>
              <a:t>Compare and contrast the questions in parts (b) and (c).</a:t>
            </a:r>
          </a:p>
        </p:txBody>
      </p:sp>
    </p:spTree>
    <p:extLst>
      <p:ext uri="{BB962C8B-B14F-4D97-AF65-F5344CB8AC3E}">
        <p14:creationId xmlns:p14="http://schemas.microsoft.com/office/powerpoint/2010/main" val="2541043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8EB8-85D2-431D-9546-C18F087E638B}"/>
              </a:ext>
            </a:extLst>
          </p:cNvPr>
          <p:cNvSpPr>
            <a:spLocks noGrp="1"/>
          </p:cNvSpPr>
          <p:nvPr>
            <p:ph type="title"/>
          </p:nvPr>
        </p:nvSpPr>
        <p:spPr/>
        <p:txBody>
          <a:bodyPr/>
          <a:lstStyle/>
          <a:p>
            <a:r>
              <a:rPr lang="en-US" dirty="0"/>
              <a:t>8.3 Conditional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C0B091-E836-4A21-8B05-70877B9ECB46}"/>
                  </a:ext>
                </a:extLst>
              </p:cNvPr>
              <p:cNvSpPr>
                <a:spLocks noGrp="1"/>
              </p:cNvSpPr>
              <p:nvPr>
                <p:ph idx="1"/>
              </p:nvPr>
            </p:nvSpPr>
            <p:spPr/>
            <p:txBody>
              <a:bodyPr/>
              <a:lstStyle/>
              <a:p>
                <a:r>
                  <a:rPr lang="en-US" dirty="0">
                    <a:solidFill>
                      <a:schemeClr val="accent5"/>
                    </a:solidFill>
                  </a:rPr>
                  <a:t>Conditional Probability</a:t>
                </a:r>
              </a:p>
              <a:p>
                <a:pPr lvl="1"/>
                <a:r>
                  <a:rPr lang="en-US" dirty="0"/>
                  <a:t>Probability that B occurs given that A has already occurred</a:t>
                </a:r>
              </a:p>
              <a:p>
                <a:pPr lvl="1"/>
                <a14:m>
                  <m:oMath xmlns:m="http://schemas.openxmlformats.org/officeDocument/2006/math">
                    <m:r>
                      <a:rPr lang="en-US" b="0" i="1" smtClean="0">
                        <a:solidFill>
                          <a:schemeClr val="accent6"/>
                        </a:solidFill>
                        <a:latin typeface="Cambria Math" panose="02040503050406030204" pitchFamily="18" charset="0"/>
                      </a:rPr>
                      <m:t>𝑃</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𝐵</m:t>
                        </m:r>
                      </m:e>
                      <m:e>
                        <m:r>
                          <a:rPr lang="en-US" b="0" i="1" smtClean="0">
                            <a:solidFill>
                              <a:schemeClr val="accent6"/>
                            </a:solidFill>
                            <a:latin typeface="Cambria Math" panose="02040503050406030204" pitchFamily="18" charset="0"/>
                          </a:rPr>
                          <m:t>𝐴</m:t>
                        </m:r>
                      </m:e>
                    </m:d>
                  </m:oMath>
                </a14:m>
                <a:endParaRPr lang="en-US" b="0" dirty="0"/>
              </a:p>
              <a:p>
                <a:pPr lvl="1"/>
                <a:endParaRPr lang="en-US" dirty="0"/>
              </a:p>
            </p:txBody>
          </p:sp>
        </mc:Choice>
        <mc:Fallback xmlns="">
          <p:sp>
            <p:nvSpPr>
              <p:cNvPr id="3" name="Content Placeholder 2">
                <a:extLst>
                  <a:ext uri="{FF2B5EF4-FFF2-40B4-BE49-F238E27FC236}">
                    <a16:creationId xmlns:a16="http://schemas.microsoft.com/office/drawing/2014/main" id="{20C0B091-E836-4A21-8B05-70877B9ECB46}"/>
                  </a:ext>
                </a:extLst>
              </p:cNvPr>
              <p:cNvSpPr>
                <a:spLocks noGrp="1" noRot="1" noChangeAspect="1" noMove="1" noResize="1" noEditPoints="1" noAdjustHandles="1" noChangeArrowheads="1" noChangeShapeType="1" noTextEdit="1"/>
              </p:cNvSpPr>
              <p:nvPr>
                <p:ph idx="1"/>
              </p:nvPr>
            </p:nvSpPr>
            <p:spPr>
              <a:blipFill>
                <a:blip r:embed="rId2"/>
                <a:stretch>
                  <a:fillRect l="-1300" t="-2156"/>
                </a:stretch>
              </a:blipFill>
            </p:spPr>
            <p:txBody>
              <a:bodyPr/>
              <a:lstStyle/>
              <a:p>
                <a:r>
                  <a:rPr lang="en-US">
                    <a:noFill/>
                  </a:rPr>
                  <a:t> </a:t>
                </a:r>
              </a:p>
            </p:txBody>
          </p:sp>
        </mc:Fallback>
      </mc:AlternateContent>
    </p:spTree>
    <p:extLst>
      <p:ext uri="{BB962C8B-B14F-4D97-AF65-F5344CB8AC3E}">
        <p14:creationId xmlns:p14="http://schemas.microsoft.com/office/powerpoint/2010/main" val="24380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5B955-FC42-4A1F-95E1-F1B5775E37EA}"/>
              </a:ext>
            </a:extLst>
          </p:cNvPr>
          <p:cNvSpPr>
            <a:spLocks noGrp="1"/>
          </p:cNvSpPr>
          <p:nvPr>
            <p:ph type="title"/>
          </p:nvPr>
        </p:nvSpPr>
        <p:spPr/>
        <p:txBody>
          <a:bodyPr/>
          <a:lstStyle/>
          <a:p>
            <a:r>
              <a:rPr lang="en-US" dirty="0"/>
              <a:t>8.3 Conditional Probability</a:t>
            </a:r>
          </a:p>
        </p:txBody>
      </p:sp>
      <p:sp>
        <p:nvSpPr>
          <p:cNvPr id="3" name="Content Placeholder 2">
            <a:extLst>
              <a:ext uri="{FF2B5EF4-FFF2-40B4-BE49-F238E27FC236}">
                <a16:creationId xmlns:a16="http://schemas.microsoft.com/office/drawing/2014/main" id="{BB613183-CAE7-4CD6-A3D7-C5B0E4CC5AAB}"/>
              </a:ext>
            </a:extLst>
          </p:cNvPr>
          <p:cNvSpPr>
            <a:spLocks noGrp="1"/>
          </p:cNvSpPr>
          <p:nvPr>
            <p:ph idx="1"/>
          </p:nvPr>
        </p:nvSpPr>
        <p:spPr/>
        <p:txBody>
          <a:bodyPr/>
          <a:lstStyle/>
          <a:p>
            <a:r>
              <a:rPr lang="en-US" dirty="0"/>
              <a:t>A family has three rabbits and two guinea pig. They randomly select a pet to get brushed and then randomly select a different pet to get a treat. Find the probability that they select a rabbit to get a treat given that they selected the guinea pig to get brushed.</a:t>
            </a:r>
          </a:p>
          <a:p>
            <a:endParaRPr lang="en-US" dirty="0"/>
          </a:p>
          <a:p>
            <a:endParaRPr lang="en-US" dirty="0"/>
          </a:p>
          <a:p>
            <a:endParaRPr lang="en-US" dirty="0"/>
          </a:p>
          <a:p>
            <a:r>
              <a:rPr lang="en-US" dirty="0"/>
              <a:t>Try 422#1</a:t>
            </a:r>
          </a:p>
        </p:txBody>
      </p:sp>
    </p:spTree>
    <p:extLst>
      <p:ext uri="{BB962C8B-B14F-4D97-AF65-F5344CB8AC3E}">
        <p14:creationId xmlns:p14="http://schemas.microsoft.com/office/powerpoint/2010/main" val="20624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95E5-E1DF-450F-97A9-F55AC00A075F}"/>
              </a:ext>
            </a:extLst>
          </p:cNvPr>
          <p:cNvSpPr>
            <a:spLocks noGrp="1"/>
          </p:cNvSpPr>
          <p:nvPr>
            <p:ph type="title"/>
          </p:nvPr>
        </p:nvSpPr>
        <p:spPr/>
        <p:txBody>
          <a:bodyPr/>
          <a:lstStyle/>
          <a:p>
            <a:r>
              <a:rPr lang="en-US" dirty="0"/>
              <a:t>8.3 Conditional Probability</a:t>
            </a:r>
          </a:p>
        </p:txBody>
      </p:sp>
      <p:sp>
        <p:nvSpPr>
          <p:cNvPr id="3" name="Content Placeholder 2">
            <a:extLst>
              <a:ext uri="{FF2B5EF4-FFF2-40B4-BE49-F238E27FC236}">
                <a16:creationId xmlns:a16="http://schemas.microsoft.com/office/drawing/2014/main" id="{BB8B3310-EF83-4C98-B0EB-DA25D01AD05C}"/>
              </a:ext>
            </a:extLst>
          </p:cNvPr>
          <p:cNvSpPr>
            <a:spLocks noGrp="1"/>
          </p:cNvSpPr>
          <p:nvPr>
            <p:ph sz="half" idx="1"/>
          </p:nvPr>
        </p:nvSpPr>
        <p:spPr/>
        <p:txBody>
          <a:bodyPr>
            <a:normAutofit fontScale="92500" lnSpcReduction="10000"/>
          </a:bodyPr>
          <a:lstStyle/>
          <a:p>
            <a:r>
              <a:rPr lang="en-US" dirty="0"/>
              <a:t>A quality-control inspector checks for defective parts. The two-way table shows the results. Find each probability.</a:t>
            </a:r>
          </a:p>
          <a:p>
            <a:r>
              <a:rPr lang="en-US" i="1" dirty="0"/>
              <a:t>P</a:t>
            </a:r>
            <a:r>
              <a:rPr lang="en-US" dirty="0"/>
              <a:t>(pass | defective)</a:t>
            </a:r>
          </a:p>
          <a:p>
            <a:endParaRPr lang="en-US" b="1" i="1" dirty="0"/>
          </a:p>
          <a:p>
            <a:r>
              <a:rPr lang="en-US" i="1" dirty="0"/>
              <a:t>P</a:t>
            </a:r>
            <a:r>
              <a:rPr lang="en-US" dirty="0"/>
              <a:t>(pass | non-defective)</a:t>
            </a:r>
          </a:p>
          <a:p>
            <a:endParaRPr lang="en-US" dirty="0"/>
          </a:p>
          <a:p>
            <a:r>
              <a:rPr lang="en-US" dirty="0"/>
              <a:t>          Try 422#3</a:t>
            </a:r>
          </a:p>
        </p:txBody>
      </p:sp>
      <p:pic>
        <p:nvPicPr>
          <p:cNvPr id="5" name="Content Placeholder 4">
            <a:extLst>
              <a:ext uri="{FF2B5EF4-FFF2-40B4-BE49-F238E27FC236}">
                <a16:creationId xmlns:a16="http://schemas.microsoft.com/office/drawing/2014/main" id="{A160E5CF-BCE1-4C0B-B49B-10BF9BECCD4B}"/>
              </a:ext>
            </a:extLst>
          </p:cNvPr>
          <p:cNvPicPr>
            <a:picLocks noGrp="1" noChangeAspect="1"/>
          </p:cNvPicPr>
          <p:nvPr>
            <p:ph sz="half" idx="2"/>
          </p:nvPr>
        </p:nvPicPr>
        <p:blipFill>
          <a:blip r:embed="rId3"/>
          <a:stretch>
            <a:fillRect/>
          </a:stretch>
        </p:blipFill>
        <p:spPr>
          <a:xfrm>
            <a:off x="7404636" y="1600200"/>
            <a:ext cx="4787364" cy="2800872"/>
          </a:xfrm>
          <a:prstGeom prst="rect">
            <a:avLst/>
          </a:prstGeom>
        </p:spPr>
      </p:pic>
    </p:spTree>
    <p:extLst>
      <p:ext uri="{BB962C8B-B14F-4D97-AF65-F5344CB8AC3E}">
        <p14:creationId xmlns:p14="http://schemas.microsoft.com/office/powerpoint/2010/main" val="299940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295E5-E1DF-450F-97A9-F55AC00A075F}"/>
              </a:ext>
            </a:extLst>
          </p:cNvPr>
          <p:cNvSpPr>
            <a:spLocks noGrp="1"/>
          </p:cNvSpPr>
          <p:nvPr>
            <p:ph type="title"/>
          </p:nvPr>
        </p:nvSpPr>
        <p:spPr/>
        <p:txBody>
          <a:bodyPr/>
          <a:lstStyle/>
          <a:p>
            <a:r>
              <a:rPr lang="en-US" dirty="0"/>
              <a:t>8.3 Conditional Probability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8B3310-EF83-4C98-B0EB-DA25D01AD05C}"/>
                  </a:ext>
                </a:extLst>
              </p:cNvPr>
              <p:cNvSpPr>
                <a:spLocks noGrp="1"/>
              </p:cNvSpPr>
              <p:nvPr>
                <p:ph sz="half" idx="1"/>
              </p:nvPr>
            </p:nvSpPr>
            <p:spPr>
              <a:xfrm>
                <a:off x="0" y="1600200"/>
                <a:ext cx="5994400" cy="5105400"/>
              </a:xfrm>
            </p:spPr>
            <p:txBody>
              <a:bodyPr/>
              <a:lstStyle/>
              <a:p>
                <a:r>
                  <a:rPr lang="en-US" dirty="0">
                    <a:solidFill>
                      <a:schemeClr val="accent5"/>
                    </a:solidFill>
                  </a:rPr>
                  <a:t>Conditional Probability Formula</a:t>
                </a:r>
              </a:p>
              <a:p>
                <a:pPr lvl="1"/>
                <a14:m>
                  <m:oMath xmlns:m="http://schemas.openxmlformats.org/officeDocument/2006/math">
                    <m:r>
                      <a:rPr lang="en-US" i="1" smtClean="0">
                        <a:solidFill>
                          <a:schemeClr val="accent6"/>
                        </a:solidFill>
                        <a:latin typeface="Cambria Math" panose="02040503050406030204" pitchFamily="18" charset="0"/>
                      </a:rPr>
                      <m:t>𝑃</m:t>
                    </m:r>
                    <m:d>
                      <m:dPr>
                        <m:ctrlPr>
                          <a:rPr lang="en-US" i="1">
                            <a:solidFill>
                              <a:schemeClr val="accent6"/>
                            </a:solidFill>
                            <a:latin typeface="Cambria Math" panose="02040503050406030204" pitchFamily="18" charset="0"/>
                          </a:rPr>
                        </m:ctrlPr>
                      </m:dPr>
                      <m:e>
                        <m:r>
                          <a:rPr lang="en-US" i="1">
                            <a:solidFill>
                              <a:schemeClr val="accent6"/>
                            </a:solidFill>
                            <a:latin typeface="Cambria Math" panose="02040503050406030204" pitchFamily="18" charset="0"/>
                          </a:rPr>
                          <m:t>𝐵</m:t>
                        </m:r>
                      </m:e>
                      <m:e>
                        <m:r>
                          <a:rPr lang="en-US" i="1">
                            <a:solidFill>
                              <a:schemeClr val="accent6"/>
                            </a:solidFill>
                            <a:latin typeface="Cambria Math" panose="02040503050406030204" pitchFamily="18" charset="0"/>
                          </a:rPr>
                          <m:t>𝐴</m:t>
                        </m:r>
                      </m:e>
                    </m:d>
                    <m:r>
                      <a:rPr lang="en-US" i="1">
                        <a:solidFill>
                          <a:schemeClr val="accent6"/>
                        </a:solidFill>
                        <a:latin typeface="Cambria Math" panose="02040503050406030204" pitchFamily="18" charset="0"/>
                      </a:rPr>
                      <m:t>=</m:t>
                    </m:r>
                    <m:f>
                      <m:fPr>
                        <m:ctrlPr>
                          <a:rPr lang="en-US" i="1">
                            <a:solidFill>
                              <a:schemeClr val="accent6"/>
                            </a:solidFill>
                            <a:latin typeface="Cambria Math" panose="02040503050406030204" pitchFamily="18" charset="0"/>
                          </a:rPr>
                        </m:ctrlPr>
                      </m:fPr>
                      <m:num>
                        <m:r>
                          <a:rPr lang="en-US" i="1">
                            <a:solidFill>
                              <a:schemeClr val="accent6"/>
                            </a:solidFill>
                            <a:latin typeface="Cambria Math" panose="02040503050406030204" pitchFamily="18" charset="0"/>
                          </a:rPr>
                          <m:t>𝑃</m:t>
                        </m:r>
                        <m:d>
                          <m:dPr>
                            <m:ctrlPr>
                              <a:rPr lang="en-US" i="1">
                                <a:solidFill>
                                  <a:schemeClr val="accent6"/>
                                </a:solidFill>
                                <a:latin typeface="Cambria Math" panose="02040503050406030204" pitchFamily="18" charset="0"/>
                              </a:rPr>
                            </m:ctrlPr>
                          </m:dPr>
                          <m:e>
                            <m:r>
                              <a:rPr lang="en-US" i="1">
                                <a:solidFill>
                                  <a:schemeClr val="accent6"/>
                                </a:solidFill>
                                <a:latin typeface="Cambria Math" panose="02040503050406030204" pitchFamily="18" charset="0"/>
                              </a:rPr>
                              <m:t>𝐴</m:t>
                            </m:r>
                            <m:r>
                              <a:rPr lang="en-US" i="1">
                                <a:solidFill>
                                  <a:schemeClr val="accent6"/>
                                </a:solidFill>
                                <a:latin typeface="Cambria Math" panose="02040503050406030204" pitchFamily="18" charset="0"/>
                              </a:rPr>
                              <m:t> </m:t>
                            </m:r>
                            <m:r>
                              <a:rPr lang="en-US" i="1">
                                <a:solidFill>
                                  <a:schemeClr val="accent6"/>
                                </a:solidFill>
                                <a:latin typeface="Cambria Math" panose="02040503050406030204" pitchFamily="18" charset="0"/>
                              </a:rPr>
                              <m:t>𝑎𝑛𝑑</m:t>
                            </m:r>
                            <m:r>
                              <a:rPr lang="en-US" i="1">
                                <a:solidFill>
                                  <a:schemeClr val="accent6"/>
                                </a:solidFill>
                                <a:latin typeface="Cambria Math" panose="02040503050406030204" pitchFamily="18" charset="0"/>
                              </a:rPr>
                              <m:t> </m:t>
                            </m:r>
                            <m:r>
                              <a:rPr lang="en-US" i="1">
                                <a:solidFill>
                                  <a:schemeClr val="accent6"/>
                                </a:solidFill>
                                <a:latin typeface="Cambria Math" panose="02040503050406030204" pitchFamily="18" charset="0"/>
                              </a:rPr>
                              <m:t>𝐵</m:t>
                            </m:r>
                          </m:e>
                        </m:d>
                      </m:num>
                      <m:den>
                        <m:r>
                          <a:rPr lang="en-US" i="1">
                            <a:solidFill>
                              <a:schemeClr val="accent6"/>
                            </a:solidFill>
                            <a:latin typeface="Cambria Math" panose="02040503050406030204" pitchFamily="18" charset="0"/>
                          </a:rPr>
                          <m:t>𝑃</m:t>
                        </m:r>
                        <m:d>
                          <m:dPr>
                            <m:ctrlPr>
                              <a:rPr lang="en-US" i="1">
                                <a:solidFill>
                                  <a:schemeClr val="accent6"/>
                                </a:solidFill>
                                <a:latin typeface="Cambria Math" panose="02040503050406030204" pitchFamily="18" charset="0"/>
                              </a:rPr>
                            </m:ctrlPr>
                          </m:dPr>
                          <m:e>
                            <m:r>
                              <a:rPr lang="en-US" i="1">
                                <a:solidFill>
                                  <a:schemeClr val="accent6"/>
                                </a:solidFill>
                                <a:latin typeface="Cambria Math" panose="02040503050406030204" pitchFamily="18" charset="0"/>
                              </a:rPr>
                              <m:t>𝐴</m:t>
                            </m:r>
                          </m:e>
                        </m:d>
                      </m:den>
                    </m:f>
                  </m:oMath>
                </a14:m>
                <a:endParaRPr lang="en-US" dirty="0"/>
              </a:p>
              <a:p>
                <a:endParaRPr lang="en-US" dirty="0"/>
              </a:p>
              <a:p>
                <a:endParaRPr lang="en-US" dirty="0"/>
              </a:p>
              <a:p>
                <a:r>
                  <a:rPr lang="en-US" dirty="0"/>
                  <a:t>Find </a:t>
                </a:r>
                <a:r>
                  <a:rPr lang="en-US" i="1" dirty="0"/>
                  <a:t>P</a:t>
                </a:r>
                <a:r>
                  <a:rPr lang="en-US" dirty="0"/>
                  <a:t>(pass | non-defective) using the formula for conditional probability.</a:t>
                </a:r>
              </a:p>
              <a:p>
                <a:pPr lvl="2"/>
                <a:r>
                  <a:rPr lang="en-US" dirty="0"/>
                  <a:t>Try 422#5</a:t>
                </a:r>
              </a:p>
            </p:txBody>
          </p:sp>
        </mc:Choice>
        <mc:Fallback xmlns="">
          <p:sp>
            <p:nvSpPr>
              <p:cNvPr id="3" name="Content Placeholder 2">
                <a:extLst>
                  <a:ext uri="{FF2B5EF4-FFF2-40B4-BE49-F238E27FC236}">
                    <a16:creationId xmlns:a16="http://schemas.microsoft.com/office/drawing/2014/main" id="{BB8B3310-EF83-4C98-B0EB-DA25D01AD05C}"/>
                  </a:ext>
                </a:extLst>
              </p:cNvPr>
              <p:cNvSpPr>
                <a:spLocks noGrp="1" noRot="1" noChangeAspect="1" noMove="1" noResize="1" noEditPoints="1" noAdjustHandles="1" noChangeArrowheads="1" noChangeShapeType="1" noTextEdit="1"/>
              </p:cNvSpPr>
              <p:nvPr>
                <p:ph sz="half" idx="1"/>
              </p:nvPr>
            </p:nvSpPr>
            <p:spPr>
              <a:xfrm>
                <a:off x="0" y="1600200"/>
                <a:ext cx="5994400" cy="5105400"/>
              </a:xfrm>
              <a:blipFill>
                <a:blip r:embed="rId3"/>
                <a:stretch>
                  <a:fillRect l="-2645" t="-1912" r="-610"/>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A160E5CF-BCE1-4C0B-B49B-10BF9BECCD4B}"/>
              </a:ext>
            </a:extLst>
          </p:cNvPr>
          <p:cNvPicPr>
            <a:picLocks noGrp="1" noChangeAspect="1"/>
          </p:cNvPicPr>
          <p:nvPr>
            <p:ph sz="half" idx="2"/>
          </p:nvPr>
        </p:nvPicPr>
        <p:blipFill>
          <a:blip r:embed="rId4"/>
          <a:stretch>
            <a:fillRect/>
          </a:stretch>
        </p:blipFill>
        <p:spPr>
          <a:xfrm>
            <a:off x="7404636" y="1600200"/>
            <a:ext cx="4787364" cy="2800872"/>
          </a:xfrm>
          <a:prstGeom prst="rect">
            <a:avLst/>
          </a:prstGeom>
        </p:spPr>
      </p:pic>
    </p:spTree>
    <p:extLst>
      <p:ext uri="{BB962C8B-B14F-4D97-AF65-F5344CB8AC3E}">
        <p14:creationId xmlns:p14="http://schemas.microsoft.com/office/powerpoint/2010/main" val="923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6E9F8-1305-44A6-9840-C2B2D11FD52C}"/>
              </a:ext>
            </a:extLst>
          </p:cNvPr>
          <p:cNvSpPr>
            <a:spLocks noGrp="1"/>
          </p:cNvSpPr>
          <p:nvPr>
            <p:ph type="title"/>
          </p:nvPr>
        </p:nvSpPr>
        <p:spPr/>
        <p:txBody>
          <a:bodyPr/>
          <a:lstStyle/>
          <a:p>
            <a:r>
              <a:rPr lang="en-US" dirty="0"/>
              <a:t>8.3 Conditional Probability</a:t>
            </a:r>
          </a:p>
        </p:txBody>
      </p:sp>
      <p:sp>
        <p:nvSpPr>
          <p:cNvPr id="3" name="Content Placeholder 2">
            <a:extLst>
              <a:ext uri="{FF2B5EF4-FFF2-40B4-BE49-F238E27FC236}">
                <a16:creationId xmlns:a16="http://schemas.microsoft.com/office/drawing/2014/main" id="{B66765A4-607E-4136-B995-EDDBBF000992}"/>
              </a:ext>
            </a:extLst>
          </p:cNvPr>
          <p:cNvSpPr>
            <a:spLocks noGrp="1"/>
          </p:cNvSpPr>
          <p:nvPr>
            <p:ph sz="half" idx="1"/>
          </p:nvPr>
        </p:nvSpPr>
        <p:spPr/>
        <p:txBody>
          <a:bodyPr>
            <a:normAutofit/>
          </a:bodyPr>
          <a:lstStyle/>
          <a:p>
            <a:r>
              <a:rPr lang="en-US" dirty="0"/>
              <a:t>At a clothing store, 75% of customers buy a pair of pants, 24% of customers buy a belt, and 20% of customers buy a pair of pants and a belt.</a:t>
            </a:r>
          </a:p>
          <a:p>
            <a:r>
              <a:rPr lang="en-US" dirty="0"/>
              <a:t>What is the probability that a customer who buys a pair of pants also buys a belt?</a:t>
            </a:r>
          </a:p>
        </p:txBody>
      </p:sp>
      <p:sp>
        <p:nvSpPr>
          <p:cNvPr id="4" name="Content Placeholder 3">
            <a:extLst>
              <a:ext uri="{FF2B5EF4-FFF2-40B4-BE49-F238E27FC236}">
                <a16:creationId xmlns:a16="http://schemas.microsoft.com/office/drawing/2014/main" id="{D7DCA8E7-972D-4166-97E7-CC75729F929C}"/>
              </a:ext>
            </a:extLst>
          </p:cNvPr>
          <p:cNvSpPr>
            <a:spLocks noGrp="1"/>
          </p:cNvSpPr>
          <p:nvPr>
            <p:ph sz="half" idx="2"/>
          </p:nvPr>
        </p:nvSpPr>
        <p:spPr>
          <a:xfrm>
            <a:off x="6197600" y="1600200"/>
            <a:ext cx="5994400" cy="5257800"/>
          </a:xfrm>
        </p:spPr>
        <p:txBody>
          <a:bodyPr>
            <a:normAutofit/>
          </a:bodyPr>
          <a:lstStyle/>
          <a:p>
            <a:r>
              <a:rPr lang="en-US" dirty="0"/>
              <a:t>What is the probability that a customer who buys a belt also buys a pair of pants?</a:t>
            </a:r>
          </a:p>
          <a:p>
            <a:endParaRPr lang="en-US" dirty="0"/>
          </a:p>
          <a:p>
            <a:endParaRPr lang="en-US" dirty="0"/>
          </a:p>
          <a:p>
            <a:endParaRPr lang="en-US" dirty="0"/>
          </a:p>
          <a:p>
            <a:endParaRPr lang="en-US" dirty="0"/>
          </a:p>
          <a:p>
            <a:endParaRPr lang="en-US" dirty="0"/>
          </a:p>
          <a:p>
            <a:r>
              <a:rPr lang="en-US" dirty="0"/>
              <a:t>Try 422#9</a:t>
            </a:r>
          </a:p>
        </p:txBody>
      </p:sp>
    </p:spTree>
    <p:extLst>
      <p:ext uri="{BB962C8B-B14F-4D97-AF65-F5344CB8AC3E}">
        <p14:creationId xmlns:p14="http://schemas.microsoft.com/office/powerpoint/2010/main" val="310353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CD88-841A-497F-9687-A913B9FD80D2}"/>
              </a:ext>
            </a:extLst>
          </p:cNvPr>
          <p:cNvSpPr>
            <a:spLocks noGrp="1"/>
          </p:cNvSpPr>
          <p:nvPr>
            <p:ph type="title"/>
          </p:nvPr>
        </p:nvSpPr>
        <p:spPr/>
        <p:txBody>
          <a:bodyPr/>
          <a:lstStyle/>
          <a:p>
            <a:r>
              <a:rPr lang="en-US" dirty="0"/>
              <a:t>8.3 Conditional Probability</a:t>
            </a:r>
          </a:p>
        </p:txBody>
      </p:sp>
      <p:sp>
        <p:nvSpPr>
          <p:cNvPr id="3" name="Content Placeholder 2">
            <a:extLst>
              <a:ext uri="{FF2B5EF4-FFF2-40B4-BE49-F238E27FC236}">
                <a16:creationId xmlns:a16="http://schemas.microsoft.com/office/drawing/2014/main" id="{E47D3B3E-23ED-4A33-8C4C-3903D09E5F78}"/>
              </a:ext>
            </a:extLst>
          </p:cNvPr>
          <p:cNvSpPr>
            <a:spLocks noGrp="1"/>
          </p:cNvSpPr>
          <p:nvPr>
            <p:ph sz="half" idx="1"/>
          </p:nvPr>
        </p:nvSpPr>
        <p:spPr/>
        <p:txBody>
          <a:bodyPr>
            <a:normAutofit fontScale="92500" lnSpcReduction="20000"/>
          </a:bodyPr>
          <a:lstStyle/>
          <a:p>
            <a:r>
              <a:rPr lang="en-US" dirty="0"/>
              <a:t>An airline company strives to not lose luggage. A manager is evaluating three flights in order to determine which flight loses luggage the least often. At the end of each day, the manager records whether or not luggage was lost on the flights that day. The table shows the results. Which flight loses luggage the least often?</a:t>
            </a:r>
          </a:p>
          <a:p>
            <a:r>
              <a:rPr lang="en-US" dirty="0"/>
              <a:t>Try 423#11</a:t>
            </a:r>
          </a:p>
        </p:txBody>
      </p:sp>
      <p:pic>
        <p:nvPicPr>
          <p:cNvPr id="5" name="Content Placeholder 4">
            <a:extLst>
              <a:ext uri="{FF2B5EF4-FFF2-40B4-BE49-F238E27FC236}">
                <a16:creationId xmlns:a16="http://schemas.microsoft.com/office/drawing/2014/main" id="{12BA00D9-1A1F-4263-BF84-061A337EBD04}"/>
              </a:ext>
            </a:extLst>
          </p:cNvPr>
          <p:cNvPicPr>
            <a:picLocks noGrp="1" noChangeAspect="1"/>
          </p:cNvPicPr>
          <p:nvPr>
            <p:ph sz="half" idx="2"/>
          </p:nvPr>
        </p:nvPicPr>
        <p:blipFill>
          <a:blip r:embed="rId3"/>
          <a:stretch>
            <a:fillRect/>
          </a:stretch>
        </p:blipFill>
        <p:spPr>
          <a:xfrm>
            <a:off x="7894034" y="1699749"/>
            <a:ext cx="4297966" cy="2389218"/>
          </a:xfrm>
          <a:prstGeom prst="rect">
            <a:avLst/>
          </a:prstGeom>
        </p:spPr>
      </p:pic>
      <p:sp>
        <p:nvSpPr>
          <p:cNvPr id="6" name="TextBox 5">
            <a:extLst>
              <a:ext uri="{FF2B5EF4-FFF2-40B4-BE49-F238E27FC236}">
                <a16:creationId xmlns:a16="http://schemas.microsoft.com/office/drawing/2014/main" id="{94BD6D09-821A-4FA8-BB77-F9EB51F9BA98}"/>
              </a:ext>
            </a:extLst>
          </p:cNvPr>
          <p:cNvSpPr txBox="1"/>
          <p:nvPr/>
        </p:nvSpPr>
        <p:spPr>
          <a:xfrm>
            <a:off x="2679033" y="5903893"/>
            <a:ext cx="9512968" cy="954107"/>
          </a:xfrm>
          <a:prstGeom prst="rect">
            <a:avLst/>
          </a:prstGeom>
          <a:noFill/>
        </p:spPr>
        <p:txBody>
          <a:bodyPr wrap="square" rtlCol="0">
            <a:spAutoFit/>
          </a:bodyPr>
          <a:lstStyle/>
          <a:p>
            <a:r>
              <a:rPr lang="en-US" sz="2800" dirty="0"/>
              <a:t>422 #1, 3, 5, 7, 9, 10, 11, 13, 15, 16, 17, 18, 19, 21, 25, 29, 31, 33, 35, 37</a:t>
            </a:r>
          </a:p>
        </p:txBody>
      </p:sp>
    </p:spTree>
    <p:extLst>
      <p:ext uri="{BB962C8B-B14F-4D97-AF65-F5344CB8AC3E}">
        <p14:creationId xmlns:p14="http://schemas.microsoft.com/office/powerpoint/2010/main" val="14057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B6BE-1DA5-4216-A3EB-4A3F5DD9132E}"/>
              </a:ext>
            </a:extLst>
          </p:cNvPr>
          <p:cNvSpPr>
            <a:spLocks noGrp="1"/>
          </p:cNvSpPr>
          <p:nvPr>
            <p:ph type="title"/>
          </p:nvPr>
        </p:nvSpPr>
        <p:spPr/>
        <p:txBody>
          <a:bodyPr>
            <a:normAutofit fontScale="90000"/>
          </a:bodyPr>
          <a:lstStyle/>
          <a:p>
            <a:r>
              <a:rPr lang="en-US" dirty="0"/>
              <a:t>8.4 Independent and Dependent Events</a:t>
            </a:r>
          </a:p>
        </p:txBody>
      </p:sp>
      <p:sp>
        <p:nvSpPr>
          <p:cNvPr id="3" name="Text Placeholder 2">
            <a:extLst>
              <a:ext uri="{FF2B5EF4-FFF2-40B4-BE49-F238E27FC236}">
                <a16:creationId xmlns:a16="http://schemas.microsoft.com/office/drawing/2014/main" id="{07827727-B1B6-4EFF-8945-7AEED90E8AC6}"/>
              </a:ext>
            </a:extLst>
          </p:cNvPr>
          <p:cNvSpPr>
            <a:spLocks noGrp="1"/>
          </p:cNvSpPr>
          <p:nvPr>
            <p:ph type="body" idx="1"/>
          </p:nvPr>
        </p:nvSpPr>
        <p:spPr/>
        <p:txBody>
          <a:bodyPr/>
          <a:lstStyle/>
          <a:p>
            <a:r>
              <a:rPr lang="en-US" dirty="0"/>
              <a:t>After this lesson…</a:t>
            </a:r>
          </a:p>
          <a:p>
            <a:r>
              <a:rPr lang="en-US" dirty="0"/>
              <a:t>• I can explain how independent events and dependent events are different.</a:t>
            </a:r>
          </a:p>
          <a:p>
            <a:r>
              <a:rPr lang="en-US" dirty="0"/>
              <a:t>• I can determine whether events are independent.</a:t>
            </a:r>
          </a:p>
          <a:p>
            <a:r>
              <a:rPr lang="en-US" dirty="0"/>
              <a:t>• I can find probabilities of independent and dependent events.</a:t>
            </a:r>
          </a:p>
        </p:txBody>
      </p:sp>
    </p:spTree>
    <p:extLst>
      <p:ext uri="{BB962C8B-B14F-4D97-AF65-F5344CB8AC3E}">
        <p14:creationId xmlns:p14="http://schemas.microsoft.com/office/powerpoint/2010/main" val="3821869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32BA-27D8-4D9A-A5B5-F8DFA14C15ED}"/>
              </a:ext>
            </a:extLst>
          </p:cNvPr>
          <p:cNvSpPr>
            <a:spLocks noGrp="1"/>
          </p:cNvSpPr>
          <p:nvPr>
            <p:ph type="title"/>
          </p:nvPr>
        </p:nvSpPr>
        <p:spPr/>
        <p:txBody>
          <a:bodyPr>
            <a:normAutofit fontScale="90000"/>
          </a:bodyPr>
          <a:lstStyle/>
          <a:p>
            <a:r>
              <a:rPr lang="en-US" dirty="0"/>
              <a:t>8.1 Sample Spaces and Probability</a:t>
            </a:r>
          </a:p>
        </p:txBody>
      </p:sp>
      <p:sp>
        <p:nvSpPr>
          <p:cNvPr id="3" name="Text Placeholder 2">
            <a:extLst>
              <a:ext uri="{FF2B5EF4-FFF2-40B4-BE49-F238E27FC236}">
                <a16:creationId xmlns:a16="http://schemas.microsoft.com/office/drawing/2014/main" id="{E23F9866-6AED-4770-A533-7F2E1ED89B06}"/>
              </a:ext>
            </a:extLst>
          </p:cNvPr>
          <p:cNvSpPr>
            <a:spLocks noGrp="1"/>
          </p:cNvSpPr>
          <p:nvPr>
            <p:ph type="body" idx="1"/>
          </p:nvPr>
        </p:nvSpPr>
        <p:spPr/>
        <p:txBody>
          <a:bodyPr/>
          <a:lstStyle/>
          <a:p>
            <a:r>
              <a:rPr lang="en-US" dirty="0"/>
              <a:t>After this lesson…</a:t>
            </a:r>
          </a:p>
          <a:p>
            <a:r>
              <a:rPr lang="en-US" dirty="0"/>
              <a:t>• I can list the possible outcomes in a sample space.</a:t>
            </a:r>
          </a:p>
          <a:p>
            <a:r>
              <a:rPr lang="en-US" dirty="0"/>
              <a:t>• I can find theoretical probabilities.</a:t>
            </a:r>
          </a:p>
          <a:p>
            <a:r>
              <a:rPr lang="en-US" dirty="0"/>
              <a:t>• I can find experimental probabilities.</a:t>
            </a:r>
          </a:p>
          <a:p>
            <a:endParaRPr lang="en-US" dirty="0"/>
          </a:p>
        </p:txBody>
      </p:sp>
    </p:spTree>
    <p:extLst>
      <p:ext uri="{BB962C8B-B14F-4D97-AF65-F5344CB8AC3E}">
        <p14:creationId xmlns:p14="http://schemas.microsoft.com/office/powerpoint/2010/main" val="1225015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CBF4A8-AB42-4E80-9AEB-FFFF2AEB4948}"/>
              </a:ext>
            </a:extLst>
          </p:cNvPr>
          <p:cNvSpPr>
            <a:spLocks noGrp="1"/>
          </p:cNvSpPr>
          <p:nvPr>
            <p:ph type="title"/>
          </p:nvPr>
        </p:nvSpPr>
        <p:spPr/>
        <p:txBody>
          <a:bodyPr>
            <a:normAutofit fontScale="90000"/>
          </a:bodyPr>
          <a:lstStyle/>
          <a:p>
            <a:r>
              <a:rPr lang="en-US" dirty="0"/>
              <a:t>8.4 Independent and Dependent Events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749C7FF1-4CFF-4396-A5E2-09510F98857E}"/>
                  </a:ext>
                </a:extLst>
              </p:cNvPr>
              <p:cNvSpPr>
                <a:spLocks noGrp="1"/>
              </p:cNvSpPr>
              <p:nvPr>
                <p:ph idx="1"/>
              </p:nvPr>
            </p:nvSpPr>
            <p:spPr/>
            <p:txBody>
              <a:bodyPr>
                <a:normAutofit fontScale="92500" lnSpcReduction="20000"/>
              </a:bodyPr>
              <a:lstStyle/>
              <a:p>
                <a:r>
                  <a:rPr lang="en-US" dirty="0">
                    <a:solidFill>
                      <a:schemeClr val="accent3"/>
                    </a:solidFill>
                  </a:rPr>
                  <a:t>2 events </a:t>
                </a:r>
                <a:r>
                  <a:rPr lang="en-US" dirty="0">
                    <a:solidFill>
                      <a:schemeClr val="accent3"/>
                    </a:solidFill>
                    <a:sym typeface="Wingdings" panose="05000000000000000000" pitchFamily="2" charset="2"/>
                  </a:rPr>
                  <a:t> 2 outcomes</a:t>
                </a:r>
              </a:p>
              <a:p>
                <a:r>
                  <a:rPr lang="en-US" dirty="0">
                    <a:solidFill>
                      <a:schemeClr val="accent5"/>
                    </a:solidFill>
                  </a:rPr>
                  <a:t>Independent Events</a:t>
                </a:r>
              </a:p>
              <a:p>
                <a:pPr lvl="1"/>
                <a:r>
                  <a:rPr lang="en-US" dirty="0"/>
                  <a:t>One event does not affect the other event</a:t>
                </a:r>
              </a:p>
              <a:p>
                <a:pPr lvl="1"/>
                <a14:m>
                  <m:oMath xmlns:m="http://schemas.openxmlformats.org/officeDocument/2006/math">
                    <m:r>
                      <a:rPr lang="en-US" b="0" i="1" smtClean="0">
                        <a:solidFill>
                          <a:schemeClr val="accent6"/>
                        </a:solidFill>
                        <a:latin typeface="Cambria Math" panose="02040503050406030204" pitchFamily="18" charset="0"/>
                      </a:rPr>
                      <m:t>𝑃</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𝐴</m:t>
                        </m:r>
                        <m:r>
                          <a:rPr lang="en-US" b="0" i="1" smtClean="0">
                            <a:solidFill>
                              <a:schemeClr val="accent6"/>
                            </a:solidFill>
                            <a:latin typeface="Cambria Math" panose="02040503050406030204" pitchFamily="18" charset="0"/>
                          </a:rPr>
                          <m:t> </m:t>
                        </m:r>
                        <m:r>
                          <a:rPr lang="en-US" b="0" i="1" smtClean="0">
                            <a:solidFill>
                              <a:schemeClr val="accent6"/>
                            </a:solidFill>
                            <a:latin typeface="Cambria Math" panose="02040503050406030204" pitchFamily="18" charset="0"/>
                          </a:rPr>
                          <m:t>𝑎𝑛𝑑</m:t>
                        </m:r>
                        <m:r>
                          <a:rPr lang="en-US" b="0" i="1" smtClean="0">
                            <a:solidFill>
                              <a:schemeClr val="accent6"/>
                            </a:solidFill>
                            <a:latin typeface="Cambria Math" panose="02040503050406030204" pitchFamily="18" charset="0"/>
                          </a:rPr>
                          <m:t> </m:t>
                        </m:r>
                        <m:r>
                          <a:rPr lang="en-US" b="0" i="1" smtClean="0">
                            <a:solidFill>
                              <a:schemeClr val="accent6"/>
                            </a:solidFill>
                            <a:latin typeface="Cambria Math" panose="02040503050406030204" pitchFamily="18" charset="0"/>
                          </a:rPr>
                          <m:t>𝐵</m:t>
                        </m:r>
                      </m:e>
                    </m:d>
                    <m:r>
                      <a:rPr lang="en-US" b="0"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𝑃</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𝐴</m:t>
                        </m:r>
                      </m:e>
                    </m:d>
                    <m:r>
                      <a:rPr lang="en-US" b="0"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𝑃</m:t>
                    </m:r>
                    <m:r>
                      <a:rPr lang="en-US" b="0"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𝐵</m:t>
                    </m:r>
                    <m:r>
                      <a:rPr lang="en-US" b="0" i="1" smtClean="0">
                        <a:solidFill>
                          <a:schemeClr val="accent6"/>
                        </a:solidFill>
                        <a:latin typeface="Cambria Math" panose="02040503050406030204" pitchFamily="18" charset="0"/>
                      </a:rPr>
                      <m:t>)</m:t>
                    </m:r>
                  </m:oMath>
                </a14:m>
                <a:endParaRPr lang="en-US" dirty="0">
                  <a:solidFill>
                    <a:schemeClr val="accent6"/>
                  </a:solidFill>
                </a:endParaRPr>
              </a:p>
              <a:p>
                <a:pPr lvl="1"/>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e>
                        <m:r>
                          <a:rPr lang="en-US" b="0" i="1" smtClean="0">
                            <a:latin typeface="Cambria Math" panose="02040503050406030204" pitchFamily="18" charset="0"/>
                          </a:rPr>
                          <m:t>𝐵</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oMath>
                </a14:m>
                <a:r>
                  <a:rPr lang="en-US" dirty="0"/>
                  <a:t> and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e>
                        <m:r>
                          <a:rPr lang="en-US" b="0" i="1" smtClean="0">
                            <a:latin typeface="Cambria Math" panose="02040503050406030204" pitchFamily="18" charset="0"/>
                          </a:rPr>
                          <m:t>𝐴</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endParaRPr lang="en-US" dirty="0"/>
              </a:p>
              <a:p>
                <a:pPr lvl="1"/>
                <a:endParaRPr lang="en-US" dirty="0"/>
              </a:p>
              <a:p>
                <a:r>
                  <a:rPr lang="en-US" dirty="0">
                    <a:solidFill>
                      <a:schemeClr val="accent5"/>
                    </a:solidFill>
                  </a:rPr>
                  <a:t>Dependent Events</a:t>
                </a:r>
              </a:p>
              <a:p>
                <a:pPr lvl="1"/>
                <a:r>
                  <a:rPr lang="en-US" dirty="0"/>
                  <a:t>One event does affect the other event</a:t>
                </a:r>
              </a:p>
              <a:p>
                <a:pPr lvl="2"/>
                <a14:m>
                  <m:oMath xmlns:m="http://schemas.openxmlformats.org/officeDocument/2006/math">
                    <m:r>
                      <a:rPr lang="en-US" b="0" i="1" smtClean="0">
                        <a:solidFill>
                          <a:schemeClr val="accent6"/>
                        </a:solidFill>
                        <a:latin typeface="Cambria Math" panose="02040503050406030204" pitchFamily="18" charset="0"/>
                      </a:rPr>
                      <m:t>𝑃</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𝐴</m:t>
                        </m:r>
                        <m:r>
                          <a:rPr lang="en-US" b="0" i="1" smtClean="0">
                            <a:solidFill>
                              <a:schemeClr val="accent6"/>
                            </a:solidFill>
                            <a:latin typeface="Cambria Math" panose="02040503050406030204" pitchFamily="18" charset="0"/>
                          </a:rPr>
                          <m:t> </m:t>
                        </m:r>
                        <m:r>
                          <a:rPr lang="en-US" b="0" i="1" smtClean="0">
                            <a:solidFill>
                              <a:schemeClr val="accent6"/>
                            </a:solidFill>
                            <a:latin typeface="Cambria Math" panose="02040503050406030204" pitchFamily="18" charset="0"/>
                          </a:rPr>
                          <m:t>𝑎𝑛𝑑</m:t>
                        </m:r>
                        <m:r>
                          <a:rPr lang="en-US" b="0" i="1" smtClean="0">
                            <a:solidFill>
                              <a:schemeClr val="accent6"/>
                            </a:solidFill>
                            <a:latin typeface="Cambria Math" panose="02040503050406030204" pitchFamily="18" charset="0"/>
                          </a:rPr>
                          <m:t> </m:t>
                        </m:r>
                        <m:r>
                          <a:rPr lang="en-US" b="0" i="1" smtClean="0">
                            <a:solidFill>
                              <a:schemeClr val="accent6"/>
                            </a:solidFill>
                            <a:latin typeface="Cambria Math" panose="02040503050406030204" pitchFamily="18" charset="0"/>
                          </a:rPr>
                          <m:t>𝐵</m:t>
                        </m:r>
                      </m:e>
                    </m:d>
                    <m:r>
                      <a:rPr lang="en-US" b="0"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𝑃</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𝐴</m:t>
                        </m:r>
                      </m:e>
                    </m:d>
                    <m:r>
                      <a:rPr lang="en-US" b="0" i="1" smtClean="0">
                        <a:solidFill>
                          <a:schemeClr val="accent6"/>
                        </a:solidFill>
                        <a:latin typeface="Cambria Math" panose="02040503050406030204" pitchFamily="18" charset="0"/>
                      </a:rPr>
                      <m:t>·</m:t>
                    </m:r>
                    <m:r>
                      <a:rPr lang="en-US" b="0" i="1" smtClean="0">
                        <a:solidFill>
                          <a:schemeClr val="accent6"/>
                        </a:solidFill>
                        <a:latin typeface="Cambria Math" panose="02040503050406030204" pitchFamily="18" charset="0"/>
                      </a:rPr>
                      <m:t>𝑃</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panose="02040503050406030204" pitchFamily="18" charset="0"/>
                          </a:rPr>
                          <m:t>𝐵</m:t>
                        </m:r>
                      </m:e>
                      <m:e>
                        <m:r>
                          <a:rPr lang="en-US" b="0" i="1" smtClean="0">
                            <a:solidFill>
                              <a:schemeClr val="accent6"/>
                            </a:solidFill>
                            <a:latin typeface="Cambria Math" panose="02040503050406030204" pitchFamily="18" charset="0"/>
                          </a:rPr>
                          <m:t>𝐴</m:t>
                        </m:r>
                      </m:e>
                    </m:d>
                  </m:oMath>
                </a14:m>
                <a:endParaRPr lang="en-US" dirty="0">
                  <a:solidFill>
                    <a:schemeClr val="accent6"/>
                  </a:solidFill>
                </a:endParaRPr>
              </a:p>
            </p:txBody>
          </p:sp>
        </mc:Choice>
        <mc:Fallback xmlns="">
          <p:sp>
            <p:nvSpPr>
              <p:cNvPr id="5" name="Content Placeholder 4">
                <a:extLst>
                  <a:ext uri="{FF2B5EF4-FFF2-40B4-BE49-F238E27FC236}">
                    <a16:creationId xmlns:a16="http://schemas.microsoft.com/office/drawing/2014/main" id="{749C7FF1-4CFF-4396-A5E2-09510F98857E}"/>
                  </a:ext>
                </a:extLst>
              </p:cNvPr>
              <p:cNvSpPr>
                <a:spLocks noGrp="1" noRot="1" noChangeAspect="1" noMove="1" noResize="1" noEditPoints="1" noAdjustHandles="1" noChangeArrowheads="1" noChangeShapeType="1" noTextEdit="1"/>
              </p:cNvSpPr>
              <p:nvPr>
                <p:ph idx="1"/>
              </p:nvPr>
            </p:nvSpPr>
            <p:spPr>
              <a:blipFill>
                <a:blip r:embed="rId2"/>
                <a:stretch>
                  <a:fillRect l="-1200" t="-3908"/>
                </a:stretch>
              </a:blipFill>
            </p:spPr>
            <p:txBody>
              <a:bodyPr/>
              <a:lstStyle/>
              <a:p>
                <a:r>
                  <a:rPr lang="en-US">
                    <a:noFill/>
                  </a:rPr>
                  <a:t> </a:t>
                </a:r>
              </a:p>
            </p:txBody>
          </p:sp>
        </mc:Fallback>
      </mc:AlternateContent>
    </p:spTree>
    <p:extLst>
      <p:ext uri="{BB962C8B-B14F-4D97-AF65-F5344CB8AC3E}">
        <p14:creationId xmlns:p14="http://schemas.microsoft.com/office/powerpoint/2010/main" val="290181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4785-4C03-4487-8F54-88BC5507B101}"/>
              </a:ext>
            </a:extLst>
          </p:cNvPr>
          <p:cNvSpPr>
            <a:spLocks noGrp="1"/>
          </p:cNvSpPr>
          <p:nvPr>
            <p:ph type="title"/>
          </p:nvPr>
        </p:nvSpPr>
        <p:spPr/>
        <p:txBody>
          <a:bodyPr>
            <a:normAutofit fontScale="90000"/>
          </a:bodyPr>
          <a:lstStyle/>
          <a:p>
            <a:r>
              <a:rPr lang="en-US" dirty="0"/>
              <a:t>8.4 Independent and Dependent Events</a:t>
            </a:r>
          </a:p>
        </p:txBody>
      </p:sp>
      <p:sp>
        <p:nvSpPr>
          <p:cNvPr id="3" name="Content Placeholder 2">
            <a:extLst>
              <a:ext uri="{FF2B5EF4-FFF2-40B4-BE49-F238E27FC236}">
                <a16:creationId xmlns:a16="http://schemas.microsoft.com/office/drawing/2014/main" id="{13551198-DE8A-4E1B-8BE8-87B340E99E1C}"/>
              </a:ext>
            </a:extLst>
          </p:cNvPr>
          <p:cNvSpPr>
            <a:spLocks noGrp="1"/>
          </p:cNvSpPr>
          <p:nvPr>
            <p:ph idx="1"/>
          </p:nvPr>
        </p:nvSpPr>
        <p:spPr/>
        <p:txBody>
          <a:bodyPr>
            <a:normAutofit/>
          </a:bodyPr>
          <a:lstStyle/>
          <a:p>
            <a:r>
              <a:rPr lang="en-US" dirty="0"/>
              <a:t>A bag contains six pieces of paper, numbered 1 through 6. You randomly select a piece of paper, replace it, and then randomly select another piece of paper. Use a sample space to determine whether randomly selecting a 5 first and randomly selecting an odd number second are independent events.</a:t>
            </a:r>
          </a:p>
        </p:txBody>
      </p:sp>
    </p:spTree>
    <p:extLst>
      <p:ext uri="{BB962C8B-B14F-4D97-AF65-F5344CB8AC3E}">
        <p14:creationId xmlns:p14="http://schemas.microsoft.com/office/powerpoint/2010/main" val="3425508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BF00-5F2E-43F0-B503-163E73009C38}"/>
              </a:ext>
            </a:extLst>
          </p:cNvPr>
          <p:cNvSpPr>
            <a:spLocks noGrp="1"/>
          </p:cNvSpPr>
          <p:nvPr>
            <p:ph type="title"/>
          </p:nvPr>
        </p:nvSpPr>
        <p:spPr/>
        <p:txBody>
          <a:bodyPr>
            <a:normAutofit fontScale="90000"/>
          </a:bodyPr>
          <a:lstStyle/>
          <a:p>
            <a:r>
              <a:rPr lang="en-US" dirty="0"/>
              <a:t>8.4 Independent and Dependent Events</a:t>
            </a:r>
          </a:p>
        </p:txBody>
      </p:sp>
      <p:sp>
        <p:nvSpPr>
          <p:cNvPr id="3" name="Content Placeholder 2">
            <a:extLst>
              <a:ext uri="{FF2B5EF4-FFF2-40B4-BE49-F238E27FC236}">
                <a16:creationId xmlns:a16="http://schemas.microsoft.com/office/drawing/2014/main" id="{55333677-2731-492B-A872-25C15591D21D}"/>
              </a:ext>
            </a:extLst>
          </p:cNvPr>
          <p:cNvSpPr>
            <a:spLocks noGrp="1"/>
          </p:cNvSpPr>
          <p:nvPr>
            <p:ph idx="1"/>
          </p:nvPr>
        </p:nvSpPr>
        <p:spPr/>
        <p:txBody>
          <a:bodyPr>
            <a:normAutofit/>
          </a:bodyPr>
          <a:lstStyle/>
          <a:p>
            <a:r>
              <a:rPr lang="en-US" dirty="0"/>
              <a:t>A bag contains six pieces of paper, numbered 1 through 6. You randomly select a piece of paper, set it aside, and then randomly select another piece of paper. Use a sample space to determine whether randomly selecting an even number first and randomly selecting a 4 second are independent events.</a:t>
            </a:r>
          </a:p>
          <a:p>
            <a:endParaRPr lang="en-US" dirty="0"/>
          </a:p>
          <a:p>
            <a:endParaRPr lang="en-US" dirty="0"/>
          </a:p>
          <a:p>
            <a:r>
              <a:rPr lang="en-US" dirty="0"/>
              <a:t>Try 430#1, 5</a:t>
            </a:r>
          </a:p>
        </p:txBody>
      </p:sp>
    </p:spTree>
    <p:extLst>
      <p:ext uri="{BB962C8B-B14F-4D97-AF65-F5344CB8AC3E}">
        <p14:creationId xmlns:p14="http://schemas.microsoft.com/office/powerpoint/2010/main" val="218638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C052DD-1AC4-449B-8174-EC38A096F438}"/>
              </a:ext>
            </a:extLst>
          </p:cNvPr>
          <p:cNvSpPr>
            <a:spLocks noGrp="1"/>
          </p:cNvSpPr>
          <p:nvPr>
            <p:ph type="title"/>
          </p:nvPr>
        </p:nvSpPr>
        <p:spPr/>
        <p:txBody>
          <a:bodyPr>
            <a:normAutofit fontScale="90000"/>
          </a:bodyPr>
          <a:lstStyle/>
          <a:p>
            <a:r>
              <a:rPr lang="en-US" dirty="0"/>
              <a:t>8.4 Independent and Dependent Events</a:t>
            </a:r>
          </a:p>
        </p:txBody>
      </p:sp>
      <p:sp>
        <p:nvSpPr>
          <p:cNvPr id="3" name="Content Placeholder 2">
            <a:extLst>
              <a:ext uri="{FF2B5EF4-FFF2-40B4-BE49-F238E27FC236}">
                <a16:creationId xmlns:a16="http://schemas.microsoft.com/office/drawing/2014/main" id="{9267DA76-5FFA-4F0D-A6A7-9F4516ACFF72}"/>
              </a:ext>
            </a:extLst>
          </p:cNvPr>
          <p:cNvSpPr>
            <a:spLocks noGrp="1"/>
          </p:cNvSpPr>
          <p:nvPr>
            <p:ph sz="half" idx="1"/>
          </p:nvPr>
        </p:nvSpPr>
        <p:spPr/>
        <p:txBody>
          <a:bodyPr>
            <a:normAutofit fontScale="92500" lnSpcReduction="20000"/>
          </a:bodyPr>
          <a:lstStyle/>
          <a:p>
            <a:r>
              <a:rPr lang="en-US" dirty="0"/>
              <a:t>A store surveys customers of different ages. The survey asks whether they want to see the store expand its toy department. The results, given as joint relative frequencies, are shown in the two-way table. Determine whether wanting to see the store expand and being less than 10 years old are independent events.</a:t>
            </a:r>
          </a:p>
          <a:p>
            <a:r>
              <a:rPr lang="en-US" dirty="0"/>
              <a:t>Try 430#11</a:t>
            </a:r>
          </a:p>
        </p:txBody>
      </p:sp>
      <p:pic>
        <p:nvPicPr>
          <p:cNvPr id="6" name="Content Placeholder 5">
            <a:extLst>
              <a:ext uri="{FF2B5EF4-FFF2-40B4-BE49-F238E27FC236}">
                <a16:creationId xmlns:a16="http://schemas.microsoft.com/office/drawing/2014/main" id="{8F830273-30F4-4747-A4C9-013394DBE52C}"/>
              </a:ext>
            </a:extLst>
          </p:cNvPr>
          <p:cNvPicPr>
            <a:picLocks noGrp="1" noChangeAspect="1"/>
          </p:cNvPicPr>
          <p:nvPr>
            <p:ph sz="half" idx="2"/>
          </p:nvPr>
        </p:nvPicPr>
        <p:blipFill>
          <a:blip r:embed="rId3"/>
          <a:stretch>
            <a:fillRect/>
          </a:stretch>
        </p:blipFill>
        <p:spPr>
          <a:xfrm>
            <a:off x="7919791" y="1580147"/>
            <a:ext cx="4272209" cy="2531527"/>
          </a:xfrm>
          <a:prstGeom prst="rect">
            <a:avLst/>
          </a:prstGeom>
        </p:spPr>
      </p:pic>
    </p:spTree>
    <p:extLst>
      <p:ext uri="{BB962C8B-B14F-4D97-AF65-F5344CB8AC3E}">
        <p14:creationId xmlns:p14="http://schemas.microsoft.com/office/powerpoint/2010/main" val="17694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D45B-9D88-4083-8712-E8D33144FC2E}"/>
              </a:ext>
            </a:extLst>
          </p:cNvPr>
          <p:cNvSpPr>
            <a:spLocks noGrp="1"/>
          </p:cNvSpPr>
          <p:nvPr>
            <p:ph type="title"/>
          </p:nvPr>
        </p:nvSpPr>
        <p:spPr/>
        <p:txBody>
          <a:bodyPr>
            <a:normAutofit fontScale="90000"/>
          </a:bodyPr>
          <a:lstStyle/>
          <a:p>
            <a:r>
              <a:rPr lang="en-US" dirty="0"/>
              <a:t>8.4 Independent and Dependent Events</a:t>
            </a:r>
          </a:p>
        </p:txBody>
      </p:sp>
      <p:sp>
        <p:nvSpPr>
          <p:cNvPr id="3" name="Content Placeholder 2">
            <a:extLst>
              <a:ext uri="{FF2B5EF4-FFF2-40B4-BE49-F238E27FC236}">
                <a16:creationId xmlns:a16="http://schemas.microsoft.com/office/drawing/2014/main" id="{023A1CC5-D02C-4E1E-9A94-FD5E2295F9D8}"/>
              </a:ext>
            </a:extLst>
          </p:cNvPr>
          <p:cNvSpPr>
            <a:spLocks noGrp="1"/>
          </p:cNvSpPr>
          <p:nvPr>
            <p:ph sz="half" idx="1"/>
          </p:nvPr>
        </p:nvSpPr>
        <p:spPr/>
        <p:txBody>
          <a:bodyPr/>
          <a:lstStyle/>
          <a:p>
            <a:r>
              <a:rPr lang="en-US" dirty="0"/>
              <a:t>Find the probability that you get an even number on your first spin and a number less than 3 on your second spin.</a:t>
            </a:r>
          </a:p>
          <a:p>
            <a:endParaRPr lang="en-US" dirty="0"/>
          </a:p>
          <a:p>
            <a:endParaRPr lang="en-US" dirty="0"/>
          </a:p>
          <a:p>
            <a:endParaRPr lang="en-US" dirty="0"/>
          </a:p>
          <a:p>
            <a:r>
              <a:rPr lang="en-US" dirty="0"/>
              <a:t>Try 431#13</a:t>
            </a:r>
          </a:p>
        </p:txBody>
      </p:sp>
      <p:pic>
        <p:nvPicPr>
          <p:cNvPr id="5" name="Content Placeholder 4">
            <a:extLst>
              <a:ext uri="{FF2B5EF4-FFF2-40B4-BE49-F238E27FC236}">
                <a16:creationId xmlns:a16="http://schemas.microsoft.com/office/drawing/2014/main" id="{53A400BF-3CFB-42EA-B00F-100F36947135}"/>
              </a:ext>
            </a:extLst>
          </p:cNvPr>
          <p:cNvPicPr>
            <a:picLocks noGrp="1" noChangeAspect="1"/>
          </p:cNvPicPr>
          <p:nvPr>
            <p:ph sz="half" idx="2"/>
          </p:nvPr>
        </p:nvPicPr>
        <p:blipFill rotWithShape="1">
          <a:blip r:embed="rId3"/>
          <a:srcRect l="2667" t="2340" r="2667" b="2315"/>
          <a:stretch/>
        </p:blipFill>
        <p:spPr>
          <a:xfrm>
            <a:off x="1253957" y="3863181"/>
            <a:ext cx="1533388" cy="1539776"/>
          </a:xfrm>
          <a:prstGeom prst="ellipse">
            <a:avLst/>
          </a:prstGeom>
        </p:spPr>
      </p:pic>
    </p:spTree>
    <p:extLst>
      <p:ext uri="{BB962C8B-B14F-4D97-AF65-F5344CB8AC3E}">
        <p14:creationId xmlns:p14="http://schemas.microsoft.com/office/powerpoint/2010/main" val="315289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E6E267-8DE8-4B32-AC12-36496F84A889}"/>
              </a:ext>
            </a:extLst>
          </p:cNvPr>
          <p:cNvSpPr>
            <a:spLocks noGrp="1"/>
          </p:cNvSpPr>
          <p:nvPr>
            <p:ph type="title"/>
          </p:nvPr>
        </p:nvSpPr>
        <p:spPr/>
        <p:txBody>
          <a:bodyPr>
            <a:normAutofit fontScale="90000"/>
          </a:bodyPr>
          <a:lstStyle/>
          <a:p>
            <a:r>
              <a:rPr lang="en-US" dirty="0"/>
              <a:t>8.4 Independent and Dependent Events</a:t>
            </a:r>
          </a:p>
        </p:txBody>
      </p:sp>
      <p:sp>
        <p:nvSpPr>
          <p:cNvPr id="6" name="Content Placeholder 5">
            <a:extLst>
              <a:ext uri="{FF2B5EF4-FFF2-40B4-BE49-F238E27FC236}">
                <a16:creationId xmlns:a16="http://schemas.microsoft.com/office/drawing/2014/main" id="{232D9E8C-CFD9-41DB-8F28-D2A684656C84}"/>
              </a:ext>
            </a:extLst>
          </p:cNvPr>
          <p:cNvSpPr>
            <a:spLocks noGrp="1"/>
          </p:cNvSpPr>
          <p:nvPr>
            <p:ph idx="1"/>
          </p:nvPr>
        </p:nvSpPr>
        <p:spPr>
          <a:xfrm>
            <a:off x="0" y="1600200"/>
            <a:ext cx="12192000" cy="5257800"/>
          </a:xfrm>
        </p:spPr>
        <p:txBody>
          <a:bodyPr>
            <a:normAutofit fontScale="92500" lnSpcReduction="20000"/>
          </a:bodyPr>
          <a:lstStyle/>
          <a:p>
            <a:r>
              <a:rPr lang="en-US" dirty="0"/>
              <a:t>Nine women and six men are on a committee. One person is randomly selected to be the chairperson and a different person is randomly selected to be the treasurer. Find the probability that both events </a:t>
            </a:r>
            <a:r>
              <a:rPr lang="en-US" i="1" dirty="0"/>
              <a:t>A </a:t>
            </a:r>
            <a:r>
              <a:rPr lang="en-US" dirty="0"/>
              <a:t>and </a:t>
            </a:r>
            <a:r>
              <a:rPr lang="en-US" i="1" dirty="0"/>
              <a:t>B </a:t>
            </a:r>
            <a:r>
              <a:rPr lang="en-US" dirty="0"/>
              <a:t>will occur.</a:t>
            </a:r>
          </a:p>
          <a:p>
            <a:r>
              <a:rPr lang="en-US" b="1" dirty="0"/>
              <a:t>Event </a:t>
            </a:r>
            <a:r>
              <a:rPr lang="en-US" b="1" i="1" dirty="0"/>
              <a:t>A</a:t>
            </a:r>
            <a:r>
              <a:rPr lang="en-US" dirty="0"/>
              <a:t>: The chairperson is a man.</a:t>
            </a:r>
          </a:p>
          <a:p>
            <a:r>
              <a:rPr lang="en-US" b="1" dirty="0"/>
              <a:t>Event </a:t>
            </a:r>
            <a:r>
              <a:rPr lang="en-US" b="1" i="1" dirty="0"/>
              <a:t>B</a:t>
            </a:r>
            <a:r>
              <a:rPr lang="en-US" dirty="0"/>
              <a:t>: The treasurer is a woman.</a:t>
            </a:r>
          </a:p>
          <a:p>
            <a:endParaRPr lang="en-US" dirty="0"/>
          </a:p>
          <a:p>
            <a:pPr marL="0" indent="0">
              <a:buNone/>
            </a:pPr>
            <a:endParaRPr lang="en-US" dirty="0"/>
          </a:p>
          <a:p>
            <a:endParaRPr lang="en-US" dirty="0"/>
          </a:p>
          <a:p>
            <a:pPr lvl="1"/>
            <a:r>
              <a:rPr lang="en-US" dirty="0"/>
              <a:t>Try 431#15</a:t>
            </a:r>
          </a:p>
          <a:p>
            <a:pPr lvl="2"/>
            <a:r>
              <a:rPr lang="en-US" dirty="0"/>
              <a:t>430 #1, 3, 5, 7, 9, 11, 13, 15, 17, 19, 21, 23, 25, 27, 29, 31, 33, 35, 37, 41</a:t>
            </a:r>
          </a:p>
        </p:txBody>
      </p:sp>
    </p:spTree>
    <p:extLst>
      <p:ext uri="{BB962C8B-B14F-4D97-AF65-F5344CB8AC3E}">
        <p14:creationId xmlns:p14="http://schemas.microsoft.com/office/powerpoint/2010/main" val="4214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F294-8F5F-4FD1-8B76-459E099A0184}"/>
              </a:ext>
            </a:extLst>
          </p:cNvPr>
          <p:cNvSpPr>
            <a:spLocks noGrp="1"/>
          </p:cNvSpPr>
          <p:nvPr>
            <p:ph type="title"/>
          </p:nvPr>
        </p:nvSpPr>
        <p:spPr/>
        <p:txBody>
          <a:bodyPr>
            <a:normAutofit fontScale="90000"/>
          </a:bodyPr>
          <a:lstStyle/>
          <a:p>
            <a:r>
              <a:rPr lang="en-US" dirty="0"/>
              <a:t>8.5 </a:t>
            </a:r>
            <a:r>
              <a:rPr lang="en-US" b="0" dirty="0"/>
              <a:t>Probability of Disjoint and Overlapping Events</a:t>
            </a:r>
            <a:endParaRPr lang="en-US" dirty="0"/>
          </a:p>
        </p:txBody>
      </p:sp>
      <p:sp>
        <p:nvSpPr>
          <p:cNvPr id="3" name="Text Placeholder 2">
            <a:extLst>
              <a:ext uri="{FF2B5EF4-FFF2-40B4-BE49-F238E27FC236}">
                <a16:creationId xmlns:a16="http://schemas.microsoft.com/office/drawing/2014/main" id="{27890AAA-5F7C-4A83-B477-C3CB45BDFCD3}"/>
              </a:ext>
            </a:extLst>
          </p:cNvPr>
          <p:cNvSpPr>
            <a:spLocks noGrp="1"/>
          </p:cNvSpPr>
          <p:nvPr>
            <p:ph type="body" idx="1"/>
          </p:nvPr>
        </p:nvSpPr>
        <p:spPr/>
        <p:txBody>
          <a:bodyPr>
            <a:normAutofit/>
          </a:bodyPr>
          <a:lstStyle/>
          <a:p>
            <a:r>
              <a:rPr lang="en-US" dirty="0"/>
              <a:t>After this lesson…</a:t>
            </a:r>
          </a:p>
          <a:p>
            <a:r>
              <a:rPr lang="en-US" dirty="0"/>
              <a:t>• I can explain how disjoint events and overlapping events are different.</a:t>
            </a:r>
          </a:p>
          <a:p>
            <a:r>
              <a:rPr lang="en-US" dirty="0"/>
              <a:t>• I can find probabilities of disjoint events.</a:t>
            </a:r>
          </a:p>
          <a:p>
            <a:r>
              <a:rPr lang="en-US" dirty="0"/>
              <a:t>• I can find probabilities of overlapping events.</a:t>
            </a:r>
          </a:p>
          <a:p>
            <a:r>
              <a:rPr lang="en-US" dirty="0"/>
              <a:t>• I can solve real-life problems using more than one probability rule.</a:t>
            </a:r>
          </a:p>
        </p:txBody>
      </p:sp>
    </p:spTree>
    <p:extLst>
      <p:ext uri="{BB962C8B-B14F-4D97-AF65-F5344CB8AC3E}">
        <p14:creationId xmlns:p14="http://schemas.microsoft.com/office/powerpoint/2010/main" val="1203694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10DD-7BD1-4407-B411-2C9F1C681DA1}"/>
              </a:ext>
            </a:extLst>
          </p:cNvPr>
          <p:cNvSpPr>
            <a:spLocks noGrp="1"/>
          </p:cNvSpPr>
          <p:nvPr>
            <p:ph type="title"/>
          </p:nvPr>
        </p:nvSpPr>
        <p:spPr/>
        <p:txBody>
          <a:bodyPr>
            <a:normAutofit fontScale="90000"/>
          </a:bodyPr>
          <a:lstStyle/>
          <a:p>
            <a:r>
              <a:rPr lang="en-US" dirty="0"/>
              <a:t>8.5 </a:t>
            </a:r>
            <a:r>
              <a:rPr lang="en-US" b="0" dirty="0"/>
              <a:t>Probability of Disjoint and Overlapping Events</a:t>
            </a:r>
            <a:endParaRPr lang="en-US" dirty="0"/>
          </a:p>
        </p:txBody>
      </p:sp>
      <p:sp>
        <p:nvSpPr>
          <p:cNvPr id="3" name="Content Placeholder 2">
            <a:extLst>
              <a:ext uri="{FF2B5EF4-FFF2-40B4-BE49-F238E27FC236}">
                <a16:creationId xmlns:a16="http://schemas.microsoft.com/office/drawing/2014/main" id="{4BEAE6B5-6DDE-49E3-A7D7-F0CADAA55A30}"/>
              </a:ext>
            </a:extLst>
          </p:cNvPr>
          <p:cNvSpPr>
            <a:spLocks noGrp="1"/>
          </p:cNvSpPr>
          <p:nvPr>
            <p:ph idx="1"/>
          </p:nvPr>
        </p:nvSpPr>
        <p:spPr/>
        <p:txBody>
          <a:bodyPr/>
          <a:lstStyle/>
          <a:p>
            <a:r>
              <a:rPr lang="en-US" dirty="0">
                <a:solidFill>
                  <a:schemeClr val="accent5"/>
                </a:solidFill>
              </a:rPr>
              <a:t>Compound Event</a:t>
            </a:r>
          </a:p>
          <a:p>
            <a:pPr lvl="1"/>
            <a:r>
              <a:rPr lang="en-US" dirty="0"/>
              <a:t>1 event with 2 acceptable outcomes</a:t>
            </a:r>
          </a:p>
          <a:p>
            <a:pPr lvl="1"/>
            <a:endParaRPr lang="en-US" dirty="0"/>
          </a:p>
          <a:p>
            <a:r>
              <a:rPr lang="en-US" dirty="0"/>
              <a:t>There may be some intersections where one condition satisfies both events so the events are </a:t>
            </a:r>
            <a:r>
              <a:rPr lang="en-US" dirty="0">
                <a:solidFill>
                  <a:schemeClr val="accent3"/>
                </a:solidFill>
              </a:rPr>
              <a:t>overlapping</a:t>
            </a:r>
          </a:p>
          <a:p>
            <a:endParaRPr lang="en-US" dirty="0"/>
          </a:p>
          <a:p>
            <a:r>
              <a:rPr lang="en-US" dirty="0"/>
              <a:t>If there is no intersection, then they are </a:t>
            </a:r>
            <a:r>
              <a:rPr lang="en-US" dirty="0">
                <a:solidFill>
                  <a:schemeClr val="accent3"/>
                </a:solidFill>
              </a:rPr>
              <a:t>disjoint</a:t>
            </a:r>
            <a:r>
              <a:rPr lang="en-US" dirty="0"/>
              <a:t> or </a:t>
            </a:r>
            <a:r>
              <a:rPr lang="en-US" dirty="0">
                <a:solidFill>
                  <a:schemeClr val="accent3"/>
                </a:solidFill>
              </a:rPr>
              <a:t>mutually exclusive</a:t>
            </a:r>
          </a:p>
          <a:p>
            <a:pPr lvl="1"/>
            <a:endParaRPr lang="en-US" dirty="0"/>
          </a:p>
        </p:txBody>
      </p:sp>
    </p:spTree>
    <p:extLst>
      <p:ext uri="{BB962C8B-B14F-4D97-AF65-F5344CB8AC3E}">
        <p14:creationId xmlns:p14="http://schemas.microsoft.com/office/powerpoint/2010/main" val="24998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8.5 </a:t>
            </a:r>
            <a:r>
              <a:rPr lang="en-US" b="0" dirty="0"/>
              <a:t>Probability of Disjoint and Overlapping Events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14:m>
                  <m:oMath xmlns:m="http://schemas.openxmlformats.org/officeDocument/2006/math">
                    <m:r>
                      <a:rPr lang="en-US" i="1" dirty="0" smtClean="0">
                        <a:solidFill>
                          <a:schemeClr val="accent6"/>
                        </a:solidFill>
                        <a:latin typeface="Cambria Math" panose="02040503050406030204" pitchFamily="18" charset="0"/>
                      </a:rPr>
                      <m:t>𝑃</m:t>
                    </m:r>
                    <m:d>
                      <m:dPr>
                        <m:ctrlPr>
                          <a:rPr lang="en-US" i="1" dirty="0" smtClean="0">
                            <a:solidFill>
                              <a:schemeClr val="accent6"/>
                            </a:solidFill>
                            <a:latin typeface="Cambria Math" panose="02040503050406030204" pitchFamily="18" charset="0"/>
                          </a:rPr>
                        </m:ctrlPr>
                      </m:dPr>
                      <m:e>
                        <m:r>
                          <a:rPr lang="en-US" i="1" dirty="0" smtClean="0">
                            <a:solidFill>
                              <a:schemeClr val="accent6"/>
                            </a:solidFill>
                            <a:latin typeface="Cambria Math" panose="02040503050406030204" pitchFamily="18" charset="0"/>
                          </a:rPr>
                          <m:t>𝐴</m:t>
                        </m:r>
                        <m:r>
                          <a:rPr lang="en-US" i="1" dirty="0" smtClean="0">
                            <a:solidFill>
                              <a:schemeClr val="accent6"/>
                            </a:solidFill>
                            <a:latin typeface="Cambria Math" panose="02040503050406030204" pitchFamily="18" charset="0"/>
                          </a:rPr>
                          <m:t> </m:t>
                        </m:r>
                        <m:r>
                          <a:rPr lang="en-US" i="1" dirty="0" smtClean="0">
                            <a:solidFill>
                              <a:schemeClr val="accent6"/>
                            </a:solidFill>
                            <a:latin typeface="Cambria Math" panose="02040503050406030204" pitchFamily="18" charset="0"/>
                          </a:rPr>
                          <m:t>𝑜𝑟</m:t>
                        </m:r>
                        <m:r>
                          <a:rPr lang="en-US" i="1" dirty="0" smtClean="0">
                            <a:solidFill>
                              <a:schemeClr val="accent6"/>
                            </a:solidFill>
                            <a:latin typeface="Cambria Math" panose="02040503050406030204" pitchFamily="18" charset="0"/>
                          </a:rPr>
                          <m:t> </m:t>
                        </m:r>
                        <m:r>
                          <a:rPr lang="en-US" i="1" dirty="0" smtClean="0">
                            <a:solidFill>
                              <a:schemeClr val="accent6"/>
                            </a:solidFill>
                            <a:latin typeface="Cambria Math" panose="02040503050406030204" pitchFamily="18" charset="0"/>
                          </a:rPr>
                          <m:t>𝐵</m:t>
                        </m:r>
                      </m:e>
                    </m:d>
                    <m:r>
                      <a:rPr lang="en-US" i="1" dirty="0" smtClean="0">
                        <a:solidFill>
                          <a:schemeClr val="accent6"/>
                        </a:solidFill>
                        <a:latin typeface="Cambria Math" panose="02040503050406030204" pitchFamily="18" charset="0"/>
                      </a:rPr>
                      <m:t>=</m:t>
                    </m:r>
                    <m:r>
                      <a:rPr lang="en-US" i="1" dirty="0" smtClean="0">
                        <a:solidFill>
                          <a:schemeClr val="accent6"/>
                        </a:solidFill>
                        <a:latin typeface="Cambria Math" panose="02040503050406030204" pitchFamily="18" charset="0"/>
                      </a:rPr>
                      <m:t>𝑃</m:t>
                    </m:r>
                    <m:d>
                      <m:dPr>
                        <m:ctrlPr>
                          <a:rPr lang="en-US" i="1" dirty="0" smtClean="0">
                            <a:solidFill>
                              <a:schemeClr val="accent6"/>
                            </a:solidFill>
                            <a:latin typeface="Cambria Math" panose="02040503050406030204" pitchFamily="18" charset="0"/>
                          </a:rPr>
                        </m:ctrlPr>
                      </m:dPr>
                      <m:e>
                        <m:r>
                          <a:rPr lang="en-US" i="1" dirty="0" smtClean="0">
                            <a:solidFill>
                              <a:schemeClr val="accent6"/>
                            </a:solidFill>
                            <a:latin typeface="Cambria Math" panose="02040503050406030204" pitchFamily="18" charset="0"/>
                          </a:rPr>
                          <m:t>𝐴</m:t>
                        </m:r>
                      </m:e>
                    </m:d>
                    <m:r>
                      <a:rPr lang="en-US" i="1" dirty="0" smtClean="0">
                        <a:solidFill>
                          <a:schemeClr val="accent6"/>
                        </a:solidFill>
                        <a:latin typeface="Cambria Math" panose="02040503050406030204" pitchFamily="18" charset="0"/>
                      </a:rPr>
                      <m:t>+</m:t>
                    </m:r>
                    <m:r>
                      <a:rPr lang="en-US" i="1" dirty="0" smtClean="0">
                        <a:solidFill>
                          <a:schemeClr val="accent6"/>
                        </a:solidFill>
                        <a:latin typeface="Cambria Math" panose="02040503050406030204" pitchFamily="18" charset="0"/>
                      </a:rPr>
                      <m:t>𝑃</m:t>
                    </m:r>
                    <m:d>
                      <m:dPr>
                        <m:ctrlPr>
                          <a:rPr lang="en-US" i="1" dirty="0" smtClean="0">
                            <a:solidFill>
                              <a:schemeClr val="accent6"/>
                            </a:solidFill>
                            <a:latin typeface="Cambria Math" panose="02040503050406030204" pitchFamily="18" charset="0"/>
                          </a:rPr>
                        </m:ctrlPr>
                      </m:dPr>
                      <m:e>
                        <m:r>
                          <a:rPr lang="en-US" i="1" dirty="0" smtClean="0">
                            <a:solidFill>
                              <a:schemeClr val="accent6"/>
                            </a:solidFill>
                            <a:latin typeface="Cambria Math" panose="02040503050406030204" pitchFamily="18" charset="0"/>
                          </a:rPr>
                          <m:t>𝐵</m:t>
                        </m:r>
                      </m:e>
                    </m:d>
                    <m:r>
                      <a:rPr lang="en-US" b="0" i="1" dirty="0" smtClean="0">
                        <a:solidFill>
                          <a:schemeClr val="accent6"/>
                        </a:solidFill>
                        <a:latin typeface="Cambria Math" panose="02040503050406030204" pitchFamily="18" charset="0"/>
                      </a:rPr>
                      <m:t>−</m:t>
                    </m:r>
                    <m:r>
                      <a:rPr lang="en-US" i="1" dirty="0" smtClean="0">
                        <a:solidFill>
                          <a:schemeClr val="accent6"/>
                        </a:solidFill>
                        <a:latin typeface="Cambria Math" panose="02040503050406030204" pitchFamily="18" charset="0"/>
                      </a:rPr>
                      <m:t>𝑃</m:t>
                    </m:r>
                    <m:d>
                      <m:dPr>
                        <m:ctrlPr>
                          <a:rPr lang="en-US" i="1" dirty="0" smtClean="0">
                            <a:solidFill>
                              <a:schemeClr val="accent6"/>
                            </a:solidFill>
                            <a:latin typeface="Cambria Math" panose="02040503050406030204" pitchFamily="18" charset="0"/>
                          </a:rPr>
                        </m:ctrlPr>
                      </m:dPr>
                      <m:e>
                        <m:r>
                          <a:rPr lang="en-US" i="1" dirty="0" smtClean="0">
                            <a:solidFill>
                              <a:schemeClr val="accent6"/>
                            </a:solidFill>
                            <a:latin typeface="Cambria Math" panose="02040503050406030204" pitchFamily="18" charset="0"/>
                          </a:rPr>
                          <m:t>𝐴</m:t>
                        </m:r>
                        <m:r>
                          <a:rPr lang="en-US" i="1" dirty="0" smtClean="0">
                            <a:solidFill>
                              <a:schemeClr val="accent6"/>
                            </a:solidFill>
                            <a:latin typeface="Cambria Math" panose="02040503050406030204" pitchFamily="18" charset="0"/>
                          </a:rPr>
                          <m:t> </m:t>
                        </m:r>
                        <m:r>
                          <a:rPr lang="en-US" i="1" dirty="0" smtClean="0">
                            <a:solidFill>
                              <a:schemeClr val="accent6"/>
                            </a:solidFill>
                            <a:latin typeface="Cambria Math" panose="02040503050406030204" pitchFamily="18" charset="0"/>
                          </a:rPr>
                          <m:t>𝑎𝑛𝑑</m:t>
                        </m:r>
                        <m:r>
                          <a:rPr lang="en-US" i="1" dirty="0" smtClean="0">
                            <a:solidFill>
                              <a:schemeClr val="accent6"/>
                            </a:solidFill>
                            <a:latin typeface="Cambria Math" panose="02040503050406030204" pitchFamily="18" charset="0"/>
                          </a:rPr>
                          <m:t> </m:t>
                        </m:r>
                        <m:r>
                          <a:rPr lang="en-US" i="1" dirty="0" smtClean="0">
                            <a:solidFill>
                              <a:schemeClr val="accent6"/>
                            </a:solidFill>
                            <a:latin typeface="Cambria Math" panose="02040503050406030204" pitchFamily="18" charset="0"/>
                          </a:rPr>
                          <m:t>𝐵</m:t>
                        </m:r>
                      </m:e>
                    </m:d>
                  </m:oMath>
                </a14:m>
                <a:endParaRPr lang="en-US" dirty="0"/>
              </a:p>
              <a:p>
                <a:endParaRPr lang="en-US" dirty="0"/>
              </a:p>
              <a:p>
                <a:endParaRPr lang="en-US" dirty="0"/>
              </a:p>
              <a:p>
                <a:endParaRPr lang="en-US" dirty="0"/>
              </a:p>
              <a:p>
                <a:endParaRPr lang="en-US" dirty="0"/>
              </a:p>
              <a:p>
                <a:endParaRPr lang="en-US" dirty="0"/>
              </a:p>
              <a:p>
                <a:endParaRPr lang="en-US" dirty="0"/>
              </a:p>
              <a:p>
                <a:r>
                  <a:rPr lang="en-US" dirty="0"/>
                  <a:t>If they are </a:t>
                </a:r>
                <a:r>
                  <a:rPr lang="en-US" dirty="0">
                    <a:solidFill>
                      <a:schemeClr val="accent5"/>
                    </a:solidFill>
                  </a:rPr>
                  <a:t>disjoint or mutually exclusive</a:t>
                </a:r>
              </a:p>
              <a:p>
                <a:pPr lvl="1"/>
                <a14:m>
                  <m:oMath xmlns:m="http://schemas.openxmlformats.org/officeDocument/2006/math">
                    <m:r>
                      <a:rPr lang="en-US" i="1" dirty="0" smtClean="0">
                        <a:solidFill>
                          <a:schemeClr val="accent6"/>
                        </a:solidFill>
                        <a:latin typeface="Cambria Math" panose="02040503050406030204" pitchFamily="18" charset="0"/>
                      </a:rPr>
                      <m:t>𝑃</m:t>
                    </m:r>
                    <m:d>
                      <m:dPr>
                        <m:ctrlPr>
                          <a:rPr lang="en-US" i="1" dirty="0" smtClean="0">
                            <a:solidFill>
                              <a:schemeClr val="accent6"/>
                            </a:solidFill>
                            <a:latin typeface="Cambria Math" panose="02040503050406030204" pitchFamily="18" charset="0"/>
                          </a:rPr>
                        </m:ctrlPr>
                      </m:dPr>
                      <m:e>
                        <m:r>
                          <a:rPr lang="en-US" i="1" dirty="0" smtClean="0">
                            <a:solidFill>
                              <a:schemeClr val="accent6"/>
                            </a:solidFill>
                            <a:latin typeface="Cambria Math" panose="02040503050406030204" pitchFamily="18" charset="0"/>
                          </a:rPr>
                          <m:t>𝐴</m:t>
                        </m:r>
                        <m:r>
                          <a:rPr lang="en-US" i="1" dirty="0" smtClean="0">
                            <a:solidFill>
                              <a:schemeClr val="accent6"/>
                            </a:solidFill>
                            <a:latin typeface="Cambria Math" panose="02040503050406030204" pitchFamily="18" charset="0"/>
                          </a:rPr>
                          <m:t> </m:t>
                        </m:r>
                        <m:r>
                          <a:rPr lang="en-US" i="1" dirty="0" smtClean="0">
                            <a:solidFill>
                              <a:schemeClr val="accent6"/>
                            </a:solidFill>
                            <a:latin typeface="Cambria Math" panose="02040503050406030204" pitchFamily="18" charset="0"/>
                          </a:rPr>
                          <m:t>𝑎𝑛𝑑</m:t>
                        </m:r>
                        <m:r>
                          <a:rPr lang="en-US" i="1" dirty="0" smtClean="0">
                            <a:solidFill>
                              <a:schemeClr val="accent6"/>
                            </a:solidFill>
                            <a:latin typeface="Cambria Math" panose="02040503050406030204" pitchFamily="18" charset="0"/>
                          </a:rPr>
                          <m:t> </m:t>
                        </m:r>
                        <m:r>
                          <a:rPr lang="en-US" i="1" dirty="0" smtClean="0">
                            <a:solidFill>
                              <a:schemeClr val="accent6"/>
                            </a:solidFill>
                            <a:latin typeface="Cambria Math" panose="02040503050406030204" pitchFamily="18" charset="0"/>
                          </a:rPr>
                          <m:t>𝐵</m:t>
                        </m:r>
                      </m:e>
                    </m:d>
                    <m:r>
                      <a:rPr lang="en-US" i="1" dirty="0" smtClean="0">
                        <a:solidFill>
                          <a:schemeClr val="accent6"/>
                        </a:solidFill>
                        <a:latin typeface="Cambria Math" panose="02040503050406030204" pitchFamily="18" charset="0"/>
                      </a:rPr>
                      <m:t>=0</m:t>
                    </m:r>
                  </m:oMath>
                </a14:m>
                <a:endParaRPr lang="en-US" dirty="0">
                  <a:solidFill>
                    <a:schemeClr val="accent6"/>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00"/>
                </a:stretch>
              </a:blipFill>
            </p:spPr>
            <p:txBody>
              <a:bodyPr/>
              <a:lstStyle/>
              <a:p>
                <a:r>
                  <a:rPr lang="en-US">
                    <a:noFill/>
                  </a:rPr>
                  <a:t> </a:t>
                </a:r>
              </a:p>
            </p:txBody>
          </p:sp>
        </mc:Fallback>
      </mc:AlternateContent>
      <p:graphicFrame>
        <p:nvGraphicFramePr>
          <p:cNvPr id="4" name="Diagram 3"/>
          <p:cNvGraphicFramePr/>
          <p:nvPr>
            <p:extLst/>
          </p:nvPr>
        </p:nvGraphicFramePr>
        <p:xfrm>
          <a:off x="2235200" y="2133600"/>
          <a:ext cx="7010400" cy="256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770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8.5 </a:t>
            </a:r>
            <a:r>
              <a:rPr lang="en-US" b="0" dirty="0"/>
              <a:t>Probability of Disjoint and Overlapping Events</a:t>
            </a:r>
            <a:endParaRPr lang="en-US" dirty="0"/>
          </a:p>
        </p:txBody>
      </p:sp>
      <p:sp>
        <p:nvSpPr>
          <p:cNvPr id="3" name="Content Placeholder 2"/>
          <p:cNvSpPr>
            <a:spLocks noGrp="1"/>
          </p:cNvSpPr>
          <p:nvPr>
            <p:ph idx="1"/>
          </p:nvPr>
        </p:nvSpPr>
        <p:spPr/>
        <p:txBody>
          <a:bodyPr>
            <a:normAutofit/>
          </a:bodyPr>
          <a:lstStyle/>
          <a:p>
            <a:r>
              <a:rPr lang="en-US" dirty="0"/>
              <a:t>One D6 is rolled.  What is the probability of rolling a multiple of 3 or 5?</a:t>
            </a:r>
          </a:p>
          <a:p>
            <a:endParaRPr lang="en-US" dirty="0"/>
          </a:p>
          <a:p>
            <a:endParaRPr lang="en-US" dirty="0"/>
          </a:p>
          <a:p>
            <a:r>
              <a:rPr lang="en-US" dirty="0"/>
              <a:t>Two D6 are rolled.  What is the probability of rolling a sum that is a multiple of 2 or 3?</a:t>
            </a:r>
          </a:p>
          <a:p>
            <a:endParaRPr lang="en-US" dirty="0"/>
          </a:p>
          <a:p>
            <a:r>
              <a:rPr lang="en-US" dirty="0"/>
              <a:t>Try 437#5</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4382196"/>
            <a:ext cx="5689600" cy="246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8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26F6-01AE-4132-8E1B-0D85C78DD925}"/>
              </a:ext>
            </a:extLst>
          </p:cNvPr>
          <p:cNvSpPr>
            <a:spLocks noGrp="1"/>
          </p:cNvSpPr>
          <p:nvPr>
            <p:ph type="title"/>
          </p:nvPr>
        </p:nvSpPr>
        <p:spPr/>
        <p:txBody>
          <a:bodyPr/>
          <a:lstStyle/>
          <a:p>
            <a:r>
              <a:rPr lang="en-US" dirty="0"/>
              <a:t>8.1 Sample Spaces and Probability</a:t>
            </a:r>
          </a:p>
        </p:txBody>
      </p:sp>
      <p:sp>
        <p:nvSpPr>
          <p:cNvPr id="3" name="Content Placeholder 2">
            <a:extLst>
              <a:ext uri="{FF2B5EF4-FFF2-40B4-BE49-F238E27FC236}">
                <a16:creationId xmlns:a16="http://schemas.microsoft.com/office/drawing/2014/main" id="{6BCD9A07-FD5F-44EC-BCB3-C849A7D6256E}"/>
              </a:ext>
            </a:extLst>
          </p:cNvPr>
          <p:cNvSpPr>
            <a:spLocks noGrp="1"/>
          </p:cNvSpPr>
          <p:nvPr>
            <p:ph idx="1"/>
          </p:nvPr>
        </p:nvSpPr>
        <p:spPr/>
        <p:txBody>
          <a:bodyPr/>
          <a:lstStyle/>
          <a:p>
            <a:r>
              <a:rPr lang="en-US" b="1" dirty="0"/>
              <a:t>Work with a partner.</a:t>
            </a:r>
          </a:p>
          <a:p>
            <a:r>
              <a:rPr lang="en-US" b="1" dirty="0"/>
              <a:t>a. </a:t>
            </a:r>
            <a:r>
              <a:rPr lang="en-US" dirty="0"/>
              <a:t>Describe the set of all possible outcomes for each experiment.</a:t>
            </a:r>
          </a:p>
          <a:p>
            <a:r>
              <a:rPr lang="en-US" b="1" dirty="0" err="1"/>
              <a:t>i</a:t>
            </a:r>
            <a:r>
              <a:rPr lang="en-US" b="1" dirty="0"/>
              <a:t>. </a:t>
            </a:r>
            <a:r>
              <a:rPr lang="en-US" dirty="0"/>
              <a:t>Three coins are flipped. </a:t>
            </a:r>
          </a:p>
          <a:p>
            <a:endParaRPr lang="en-US" dirty="0"/>
          </a:p>
          <a:p>
            <a:r>
              <a:rPr lang="en-US" b="1" dirty="0"/>
              <a:t>ii. </a:t>
            </a:r>
            <a:r>
              <a:rPr lang="en-US" dirty="0"/>
              <a:t>One six-sided die is rolled.</a:t>
            </a:r>
          </a:p>
          <a:p>
            <a:endParaRPr lang="en-US" dirty="0"/>
          </a:p>
          <a:p>
            <a:r>
              <a:rPr lang="en-US" b="1" dirty="0"/>
              <a:t>iii. </a:t>
            </a:r>
            <a:r>
              <a:rPr lang="en-US" dirty="0"/>
              <a:t>Two six-sided dice are rolled.</a:t>
            </a:r>
          </a:p>
        </p:txBody>
      </p:sp>
      <p:pic>
        <p:nvPicPr>
          <p:cNvPr id="4" name="Picture 3">
            <a:extLst>
              <a:ext uri="{FF2B5EF4-FFF2-40B4-BE49-F238E27FC236}">
                <a16:creationId xmlns:a16="http://schemas.microsoft.com/office/drawing/2014/main" id="{78B9F033-29A2-4026-B99C-2C0BAF000D4F}"/>
              </a:ext>
            </a:extLst>
          </p:cNvPr>
          <p:cNvPicPr>
            <a:picLocks noChangeAspect="1"/>
          </p:cNvPicPr>
          <p:nvPr/>
        </p:nvPicPr>
        <p:blipFill>
          <a:blip r:embed="rId2"/>
          <a:stretch>
            <a:fillRect/>
          </a:stretch>
        </p:blipFill>
        <p:spPr>
          <a:xfrm>
            <a:off x="5239950" y="2751304"/>
            <a:ext cx="746972" cy="731373"/>
          </a:xfrm>
          <a:prstGeom prst="ellipse">
            <a:avLst/>
          </a:prstGeom>
        </p:spPr>
      </p:pic>
      <p:pic>
        <p:nvPicPr>
          <p:cNvPr id="5" name="Picture 4">
            <a:extLst>
              <a:ext uri="{FF2B5EF4-FFF2-40B4-BE49-F238E27FC236}">
                <a16:creationId xmlns:a16="http://schemas.microsoft.com/office/drawing/2014/main" id="{AC292CEA-AEC5-4E93-8C6E-CB9BA2A1523F}"/>
              </a:ext>
            </a:extLst>
          </p:cNvPr>
          <p:cNvPicPr>
            <a:picLocks noChangeAspect="1"/>
          </p:cNvPicPr>
          <p:nvPr/>
        </p:nvPicPr>
        <p:blipFill>
          <a:blip r:embed="rId2"/>
          <a:stretch>
            <a:fillRect/>
          </a:stretch>
        </p:blipFill>
        <p:spPr>
          <a:xfrm>
            <a:off x="6096000" y="2748064"/>
            <a:ext cx="746972" cy="731373"/>
          </a:xfrm>
          <a:prstGeom prst="ellipse">
            <a:avLst/>
          </a:prstGeom>
        </p:spPr>
      </p:pic>
      <p:pic>
        <p:nvPicPr>
          <p:cNvPr id="7" name="Picture 6">
            <a:extLst>
              <a:ext uri="{FF2B5EF4-FFF2-40B4-BE49-F238E27FC236}">
                <a16:creationId xmlns:a16="http://schemas.microsoft.com/office/drawing/2014/main" id="{343B5266-5020-478C-A016-62ECD508923D}"/>
              </a:ext>
            </a:extLst>
          </p:cNvPr>
          <p:cNvPicPr>
            <a:picLocks noChangeAspect="1"/>
          </p:cNvPicPr>
          <p:nvPr/>
        </p:nvPicPr>
        <p:blipFill>
          <a:blip r:embed="rId3"/>
          <a:stretch>
            <a:fillRect/>
          </a:stretch>
        </p:blipFill>
        <p:spPr>
          <a:xfrm>
            <a:off x="6952050" y="2748063"/>
            <a:ext cx="746972" cy="731373"/>
          </a:xfrm>
          <a:prstGeom prst="ellipse">
            <a:avLst/>
          </a:prstGeom>
        </p:spPr>
      </p:pic>
      <p:pic>
        <p:nvPicPr>
          <p:cNvPr id="14" name="Picture 13">
            <a:extLst>
              <a:ext uri="{FF2B5EF4-FFF2-40B4-BE49-F238E27FC236}">
                <a16:creationId xmlns:a16="http://schemas.microsoft.com/office/drawing/2014/main" id="{3E9465D7-1316-4067-9BA6-0416617C4E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4846" y="3733819"/>
            <a:ext cx="1278046" cy="1232128"/>
          </a:xfrm>
          <a:prstGeom prst="rect">
            <a:avLst/>
          </a:prstGeom>
        </p:spPr>
      </p:pic>
    </p:spTree>
    <p:extLst>
      <p:ext uri="{BB962C8B-B14F-4D97-AF65-F5344CB8AC3E}">
        <p14:creationId xmlns:p14="http://schemas.microsoft.com/office/powerpoint/2010/main" val="2607676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11AB0-ABBF-4AE4-A67C-201C93B2D288}"/>
              </a:ext>
            </a:extLst>
          </p:cNvPr>
          <p:cNvSpPr>
            <a:spLocks noGrp="1"/>
          </p:cNvSpPr>
          <p:nvPr>
            <p:ph type="title"/>
          </p:nvPr>
        </p:nvSpPr>
        <p:spPr/>
        <p:txBody>
          <a:bodyPr>
            <a:normAutofit fontScale="90000"/>
          </a:bodyPr>
          <a:lstStyle/>
          <a:p>
            <a:r>
              <a:rPr lang="en-US" dirty="0"/>
              <a:t>8.5 </a:t>
            </a:r>
            <a:r>
              <a:rPr lang="en-US" b="0" dirty="0"/>
              <a:t>Probability of Disjoint and Overlapping Events</a:t>
            </a:r>
            <a:endParaRPr lang="en-US" dirty="0"/>
          </a:p>
        </p:txBody>
      </p:sp>
      <p:sp>
        <p:nvSpPr>
          <p:cNvPr id="3" name="Content Placeholder 2">
            <a:extLst>
              <a:ext uri="{FF2B5EF4-FFF2-40B4-BE49-F238E27FC236}">
                <a16:creationId xmlns:a16="http://schemas.microsoft.com/office/drawing/2014/main" id="{3B63B220-9B46-4634-8D6E-C0A7E0982A8F}"/>
              </a:ext>
            </a:extLst>
          </p:cNvPr>
          <p:cNvSpPr>
            <a:spLocks noGrp="1"/>
          </p:cNvSpPr>
          <p:nvPr>
            <p:ph idx="1"/>
          </p:nvPr>
        </p:nvSpPr>
        <p:spPr/>
        <p:txBody>
          <a:bodyPr/>
          <a:lstStyle/>
          <a:p>
            <a:r>
              <a:rPr lang="en-US" dirty="0"/>
              <a:t>A bag contains twenty cards, numbered 1 through 20. A card is randomly selected. What is the probability that the number is a multiple of 3 </a:t>
            </a:r>
            <a:r>
              <a:rPr lang="en-US" i="1" dirty="0"/>
              <a:t>or </a:t>
            </a:r>
            <a:r>
              <a:rPr lang="en-US" dirty="0"/>
              <a:t>a multiple of 4?</a:t>
            </a:r>
          </a:p>
          <a:p>
            <a:endParaRPr lang="en-US" dirty="0"/>
          </a:p>
          <a:p>
            <a:endParaRPr lang="en-US" dirty="0"/>
          </a:p>
          <a:p>
            <a:endParaRPr lang="en-US" dirty="0"/>
          </a:p>
          <a:p>
            <a:r>
              <a:rPr lang="en-US" dirty="0"/>
              <a:t>Try #13</a:t>
            </a:r>
          </a:p>
        </p:txBody>
      </p:sp>
    </p:spTree>
    <p:extLst>
      <p:ext uri="{BB962C8B-B14F-4D97-AF65-F5344CB8AC3E}">
        <p14:creationId xmlns:p14="http://schemas.microsoft.com/office/powerpoint/2010/main" val="385276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279A-B0E2-45C4-8B70-98F5029AF9FC}"/>
              </a:ext>
            </a:extLst>
          </p:cNvPr>
          <p:cNvSpPr>
            <a:spLocks noGrp="1"/>
          </p:cNvSpPr>
          <p:nvPr>
            <p:ph type="title"/>
          </p:nvPr>
        </p:nvSpPr>
        <p:spPr/>
        <p:txBody>
          <a:bodyPr>
            <a:normAutofit fontScale="90000"/>
          </a:bodyPr>
          <a:lstStyle/>
          <a:p>
            <a:r>
              <a:rPr lang="en-US" dirty="0"/>
              <a:t>8.5 </a:t>
            </a:r>
            <a:r>
              <a:rPr lang="en-US" b="0" dirty="0"/>
              <a:t>Probability of Disjoint and Overlapping Events</a:t>
            </a:r>
            <a:endParaRPr lang="en-US" dirty="0"/>
          </a:p>
        </p:txBody>
      </p:sp>
      <p:sp>
        <p:nvSpPr>
          <p:cNvPr id="3" name="Content Placeholder 2">
            <a:extLst>
              <a:ext uri="{FF2B5EF4-FFF2-40B4-BE49-F238E27FC236}">
                <a16:creationId xmlns:a16="http://schemas.microsoft.com/office/drawing/2014/main" id="{644FAFED-6C4D-4834-895F-733456E8A9C0}"/>
              </a:ext>
            </a:extLst>
          </p:cNvPr>
          <p:cNvSpPr>
            <a:spLocks noGrp="1"/>
          </p:cNvSpPr>
          <p:nvPr>
            <p:ph idx="1"/>
          </p:nvPr>
        </p:nvSpPr>
        <p:spPr/>
        <p:txBody>
          <a:bodyPr>
            <a:normAutofit/>
          </a:bodyPr>
          <a:lstStyle/>
          <a:p>
            <a:r>
              <a:rPr lang="en-US" dirty="0"/>
              <a:t>Out of 45 customers at a breakfast café, 42 customers bought either coffee or orange juice. There were 30 customers who bought orange juice and 40 customers who bought coffee. What is the probability that a randomly selected customer bought both coffee and orange juice?</a:t>
            </a:r>
          </a:p>
          <a:p>
            <a:endParaRPr lang="en-US" dirty="0"/>
          </a:p>
          <a:p>
            <a:endParaRPr lang="en-US" dirty="0"/>
          </a:p>
        </p:txBody>
      </p:sp>
    </p:spTree>
    <p:extLst>
      <p:ext uri="{BB962C8B-B14F-4D97-AF65-F5344CB8AC3E}">
        <p14:creationId xmlns:p14="http://schemas.microsoft.com/office/powerpoint/2010/main" val="2303850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9592-FA5A-40C2-B1D4-C5ECE2E13DAC}"/>
              </a:ext>
            </a:extLst>
          </p:cNvPr>
          <p:cNvSpPr>
            <a:spLocks noGrp="1"/>
          </p:cNvSpPr>
          <p:nvPr>
            <p:ph type="title"/>
          </p:nvPr>
        </p:nvSpPr>
        <p:spPr/>
        <p:txBody>
          <a:bodyPr>
            <a:normAutofit fontScale="90000"/>
          </a:bodyPr>
          <a:lstStyle/>
          <a:p>
            <a:r>
              <a:rPr lang="en-US" dirty="0"/>
              <a:t>8.5 </a:t>
            </a:r>
            <a:r>
              <a:rPr lang="en-US" b="0" dirty="0"/>
              <a:t>Probability of Disjoint and Overlapping Events</a:t>
            </a:r>
            <a:endParaRPr lang="en-US" dirty="0"/>
          </a:p>
        </p:txBody>
      </p:sp>
      <p:sp>
        <p:nvSpPr>
          <p:cNvPr id="3" name="Content Placeholder 2">
            <a:extLst>
              <a:ext uri="{FF2B5EF4-FFF2-40B4-BE49-F238E27FC236}">
                <a16:creationId xmlns:a16="http://schemas.microsoft.com/office/drawing/2014/main" id="{DBC2FFA4-BB79-41A9-9166-8AC533DF9EC7}"/>
              </a:ext>
            </a:extLst>
          </p:cNvPr>
          <p:cNvSpPr>
            <a:spLocks noGrp="1"/>
          </p:cNvSpPr>
          <p:nvPr>
            <p:ph idx="1"/>
          </p:nvPr>
        </p:nvSpPr>
        <p:spPr>
          <a:xfrm>
            <a:off x="0" y="1600200"/>
            <a:ext cx="12192000" cy="5257800"/>
          </a:xfrm>
        </p:spPr>
        <p:txBody>
          <a:bodyPr>
            <a:normAutofit fontScale="92500" lnSpcReduction="10000"/>
          </a:bodyPr>
          <a:lstStyle/>
          <a:p>
            <a:r>
              <a:rPr lang="en-US" dirty="0"/>
              <a:t>A medical association estimates that 10.9% of the people in the United States have a thyroid disorder. A medical lab develops a simple diagnostic test for the disorder that is 96% accurate for people who have the disorder and 99% accurate for people who do not have it. The medical lab gives the test to a randomly selected person. What is the probability that the diagnosis is correct?</a:t>
            </a:r>
          </a:p>
          <a:p>
            <a:endParaRPr lang="en-US" dirty="0"/>
          </a:p>
          <a:p>
            <a:endParaRPr lang="en-US" dirty="0"/>
          </a:p>
          <a:p>
            <a:endParaRPr lang="en-US" dirty="0"/>
          </a:p>
          <a:p>
            <a:pPr lvl="1"/>
            <a:r>
              <a:rPr lang="en-US" dirty="0"/>
              <a:t>Try 437#15</a:t>
            </a:r>
          </a:p>
          <a:p>
            <a:pPr lvl="3"/>
            <a:r>
              <a:rPr lang="en-US" dirty="0"/>
              <a:t>437 #1-30 odd</a:t>
            </a:r>
          </a:p>
        </p:txBody>
      </p:sp>
    </p:spTree>
    <p:extLst>
      <p:ext uri="{BB962C8B-B14F-4D97-AF65-F5344CB8AC3E}">
        <p14:creationId xmlns:p14="http://schemas.microsoft.com/office/powerpoint/2010/main" val="361142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6C2C-4EA8-49D9-B89B-905E714F3000}"/>
              </a:ext>
            </a:extLst>
          </p:cNvPr>
          <p:cNvSpPr>
            <a:spLocks noGrp="1"/>
          </p:cNvSpPr>
          <p:nvPr>
            <p:ph type="title"/>
          </p:nvPr>
        </p:nvSpPr>
        <p:spPr/>
        <p:txBody>
          <a:bodyPr>
            <a:normAutofit fontScale="90000"/>
          </a:bodyPr>
          <a:lstStyle/>
          <a:p>
            <a:r>
              <a:rPr lang="en-US" dirty="0"/>
              <a:t>8.6A Permutations and Combinations</a:t>
            </a:r>
          </a:p>
        </p:txBody>
      </p:sp>
      <p:sp>
        <p:nvSpPr>
          <p:cNvPr id="3" name="Text Placeholder 2">
            <a:extLst>
              <a:ext uri="{FF2B5EF4-FFF2-40B4-BE49-F238E27FC236}">
                <a16:creationId xmlns:a16="http://schemas.microsoft.com/office/drawing/2014/main" id="{796F346B-290D-4440-9D0F-DBC558D61B2C}"/>
              </a:ext>
            </a:extLst>
          </p:cNvPr>
          <p:cNvSpPr>
            <a:spLocks noGrp="1"/>
          </p:cNvSpPr>
          <p:nvPr>
            <p:ph type="body" idx="1"/>
          </p:nvPr>
        </p:nvSpPr>
        <p:spPr/>
        <p:txBody>
          <a:bodyPr/>
          <a:lstStyle/>
          <a:p>
            <a:r>
              <a:rPr lang="en-US" dirty="0"/>
              <a:t>After this lesson…</a:t>
            </a:r>
          </a:p>
          <a:p>
            <a:r>
              <a:rPr lang="en-US" dirty="0"/>
              <a:t>• I can explain the difference between permutations and combinations.</a:t>
            </a:r>
          </a:p>
          <a:p>
            <a:r>
              <a:rPr lang="en-US" dirty="0"/>
              <a:t>• I can find numbers of permutations and combinations.</a:t>
            </a:r>
          </a:p>
          <a:p>
            <a:r>
              <a:rPr lang="en-US" dirty="0"/>
              <a:t>• I can find probabilities using permutations and combinations.</a:t>
            </a:r>
          </a:p>
        </p:txBody>
      </p:sp>
    </p:spTree>
    <p:extLst>
      <p:ext uri="{BB962C8B-B14F-4D97-AF65-F5344CB8AC3E}">
        <p14:creationId xmlns:p14="http://schemas.microsoft.com/office/powerpoint/2010/main" val="3477621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0BE6FC-53BA-4358-A7EC-359DFD800EA3}"/>
              </a:ext>
            </a:extLst>
          </p:cNvPr>
          <p:cNvSpPr>
            <a:spLocks noGrp="1"/>
          </p:cNvSpPr>
          <p:nvPr>
            <p:ph type="title"/>
          </p:nvPr>
        </p:nvSpPr>
        <p:spPr/>
        <p:txBody>
          <a:bodyPr/>
          <a:lstStyle/>
          <a:p>
            <a:r>
              <a:rPr lang="en-US" dirty="0"/>
              <a:t>8.6A Permutations and Combinations</a:t>
            </a:r>
          </a:p>
        </p:txBody>
      </p:sp>
      <p:sp>
        <p:nvSpPr>
          <p:cNvPr id="5" name="Content Placeholder 4">
            <a:extLst>
              <a:ext uri="{FF2B5EF4-FFF2-40B4-BE49-F238E27FC236}">
                <a16:creationId xmlns:a16="http://schemas.microsoft.com/office/drawing/2014/main" id="{A09FA143-0B2F-4F85-BBE7-44B0629C9E9D}"/>
              </a:ext>
            </a:extLst>
          </p:cNvPr>
          <p:cNvSpPr>
            <a:spLocks noGrp="1"/>
          </p:cNvSpPr>
          <p:nvPr>
            <p:ph sz="half" idx="1"/>
          </p:nvPr>
        </p:nvSpPr>
        <p:spPr/>
        <p:txBody>
          <a:bodyPr>
            <a:normAutofit fontScale="77500" lnSpcReduction="20000"/>
          </a:bodyPr>
          <a:lstStyle/>
          <a:p>
            <a:r>
              <a:rPr lang="en-US" b="1" dirty="0"/>
              <a:t>Work with a partner.</a:t>
            </a:r>
          </a:p>
          <a:p>
            <a:r>
              <a:rPr lang="en-US" b="1" dirty="0"/>
              <a:t>a. </a:t>
            </a:r>
            <a:r>
              <a:rPr lang="en-US" dirty="0"/>
              <a:t>A fair conducts three obstacle course races. In how many different orders can the dogs finish in each race? Justify your answers.</a:t>
            </a:r>
          </a:p>
          <a:p>
            <a:r>
              <a:rPr lang="en-US" b="1" dirty="0"/>
              <a:t>b. </a:t>
            </a:r>
            <a:r>
              <a:rPr lang="en-US" dirty="0"/>
              <a:t>For each race in part (a), in how many different ways can the dogs finish first and second? Justify your answers.</a:t>
            </a:r>
          </a:p>
          <a:p>
            <a:r>
              <a:rPr lang="en-US" b="1" dirty="0"/>
              <a:t>c. </a:t>
            </a:r>
            <a:r>
              <a:rPr lang="en-US" dirty="0"/>
              <a:t>For each race in part (a), how many different pairs of dogs can you form?</a:t>
            </a:r>
          </a:p>
          <a:p>
            <a:r>
              <a:rPr lang="en-US" b="1" dirty="0"/>
              <a:t>d. </a:t>
            </a:r>
            <a:r>
              <a:rPr lang="en-US" dirty="0"/>
              <a:t>Explain why your answers in part (c) are different from your answers in part (b).</a:t>
            </a:r>
          </a:p>
        </p:txBody>
      </p:sp>
      <p:pic>
        <p:nvPicPr>
          <p:cNvPr id="7" name="Content Placeholder 6">
            <a:extLst>
              <a:ext uri="{FF2B5EF4-FFF2-40B4-BE49-F238E27FC236}">
                <a16:creationId xmlns:a16="http://schemas.microsoft.com/office/drawing/2014/main" id="{7489B868-0F95-4546-8290-F53C24E7C451}"/>
              </a:ext>
            </a:extLst>
          </p:cNvPr>
          <p:cNvPicPr>
            <a:picLocks noGrp="1" noChangeAspect="1"/>
          </p:cNvPicPr>
          <p:nvPr>
            <p:ph sz="half" idx="2"/>
          </p:nvPr>
        </p:nvPicPr>
        <p:blipFill>
          <a:blip r:embed="rId3"/>
          <a:stretch>
            <a:fillRect/>
          </a:stretch>
        </p:blipFill>
        <p:spPr>
          <a:xfrm>
            <a:off x="6135533" y="0"/>
            <a:ext cx="6056467" cy="5928879"/>
          </a:xfrm>
          <a:prstGeom prst="rect">
            <a:avLst/>
          </a:prstGeom>
        </p:spPr>
      </p:pic>
    </p:spTree>
    <p:extLst>
      <p:ext uri="{BB962C8B-B14F-4D97-AF65-F5344CB8AC3E}">
        <p14:creationId xmlns:p14="http://schemas.microsoft.com/office/powerpoint/2010/main" val="779559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8.6A Permutations and Combinations</a:t>
            </a:r>
            <a:endParaRPr lang="en-US" sz="5333"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solidFill>
                      <a:schemeClr val="accent5"/>
                    </a:solidFill>
                  </a:rPr>
                  <a:t>Permutation</a:t>
                </a:r>
              </a:p>
              <a:p>
                <a:pPr lvl="1"/>
                <a:r>
                  <a:rPr lang="en-US" dirty="0"/>
                  <a:t>How many ways to </a:t>
                </a:r>
                <a:r>
                  <a:rPr lang="en-US" dirty="0">
                    <a:solidFill>
                      <a:schemeClr val="accent3"/>
                    </a:solidFill>
                  </a:rPr>
                  <a:t>order</a:t>
                </a:r>
                <a:r>
                  <a:rPr lang="en-US" dirty="0"/>
                  <a:t> objects</a:t>
                </a:r>
              </a:p>
              <a:p>
                <a:pPr lvl="2"/>
                <a:r>
                  <a:rPr lang="en-US" dirty="0"/>
                  <a:t>A, B, C </a:t>
                </a:r>
                <a:r>
                  <a:rPr lang="en-US" dirty="0">
                    <a:sym typeface="Wingdings" pitchFamily="2" charset="2"/>
                  </a:rPr>
                  <a:t> </a:t>
                </a:r>
              </a:p>
              <a:p>
                <a:pPr lvl="2"/>
                <a:r>
                  <a:rPr lang="en-US" dirty="0">
                    <a:sym typeface="Wingdings" pitchFamily="2" charset="2"/>
                  </a:rPr>
                  <a:t>ABC, ACB, BAC, BCA, CAB, CBA  6 ways</a:t>
                </a:r>
              </a:p>
              <a:p>
                <a:pPr lvl="2"/>
                <a:endParaRPr lang="en-US" dirty="0">
                  <a:sym typeface="Wingdings" pitchFamily="2" charset="2"/>
                </a:endParaRPr>
              </a:p>
              <a:p>
                <a:r>
                  <a:rPr lang="en-US" dirty="0">
                    <a:sym typeface="Wingdings" pitchFamily="2" charset="2"/>
                  </a:rPr>
                  <a:t>Number of Permutations of </a:t>
                </a:r>
                <a:r>
                  <a:rPr lang="en-US" i="1" dirty="0">
                    <a:sym typeface="Wingdings" pitchFamily="2" charset="2"/>
                  </a:rPr>
                  <a:t>n</a:t>
                </a:r>
                <a:r>
                  <a:rPr lang="en-US" dirty="0">
                    <a:sym typeface="Wingdings" pitchFamily="2" charset="2"/>
                  </a:rPr>
                  <a:t> objects taken </a:t>
                </a:r>
                <a:r>
                  <a:rPr lang="en-US" i="1" dirty="0">
                    <a:sym typeface="Wingdings" pitchFamily="2" charset="2"/>
                  </a:rPr>
                  <a:t>r</a:t>
                </a:r>
                <a:r>
                  <a:rPr lang="en-US" dirty="0">
                    <a:sym typeface="Wingdings" pitchFamily="2" charset="2"/>
                  </a:rPr>
                  <a:t> at a time</a:t>
                </a:r>
              </a:p>
              <a:p>
                <a:pPr marL="0" indent="0">
                  <a:buNone/>
                </a:pPr>
                <a14:m>
                  <m:oMathPara xmlns:m="http://schemas.openxmlformats.org/officeDocument/2006/math">
                    <m:oMathParaPr>
                      <m:jc m:val="centerGroup"/>
                    </m:oMathParaPr>
                    <m:oMath xmlns:m="http://schemas.openxmlformats.org/officeDocument/2006/math">
                      <m:sSub>
                        <m:sSubPr>
                          <m:ctrlPr>
                            <a:rPr lang="en-US" sz="4267" i="1" smtClean="0">
                              <a:solidFill>
                                <a:schemeClr val="accent6"/>
                              </a:solidFill>
                              <a:latin typeface="Cambria Math" panose="02040503050406030204" pitchFamily="18" charset="0"/>
                              <a:sym typeface="Wingdings" pitchFamily="2" charset="2"/>
                            </a:rPr>
                          </m:ctrlPr>
                        </m:sSubPr>
                        <m:e>
                          <m:sPre>
                            <m:sPrePr>
                              <m:ctrlPr>
                                <a:rPr lang="en-US" sz="4267" i="1">
                                  <a:solidFill>
                                    <a:schemeClr val="accent6"/>
                                  </a:solidFill>
                                  <a:latin typeface="Cambria Math" panose="02040503050406030204" pitchFamily="18" charset="0"/>
                                  <a:sym typeface="Wingdings" pitchFamily="2" charset="2"/>
                                </a:rPr>
                              </m:ctrlPr>
                            </m:sPrePr>
                            <m:sub>
                              <m:r>
                                <a:rPr lang="en-US" sz="4267" i="1">
                                  <a:solidFill>
                                    <a:schemeClr val="accent6"/>
                                  </a:solidFill>
                                  <a:latin typeface="Cambria Math"/>
                                  <a:sym typeface="Wingdings" pitchFamily="2" charset="2"/>
                                </a:rPr>
                                <m:t>𝑛</m:t>
                              </m:r>
                            </m:sub>
                            <m:sup/>
                            <m:e>
                              <m:r>
                                <a:rPr lang="en-US" sz="4267" i="1">
                                  <a:solidFill>
                                    <a:schemeClr val="accent6"/>
                                  </a:solidFill>
                                  <a:latin typeface="Cambria Math"/>
                                  <a:sym typeface="Wingdings" pitchFamily="2" charset="2"/>
                                </a:rPr>
                                <m:t>𝑃</m:t>
                              </m:r>
                            </m:e>
                          </m:sPre>
                        </m:e>
                        <m:sub>
                          <m:r>
                            <a:rPr lang="en-US" sz="4267" i="1">
                              <a:solidFill>
                                <a:schemeClr val="accent6"/>
                              </a:solidFill>
                              <a:latin typeface="Cambria Math"/>
                              <a:sym typeface="Wingdings" pitchFamily="2" charset="2"/>
                            </a:rPr>
                            <m:t>𝑟</m:t>
                          </m:r>
                        </m:sub>
                      </m:sSub>
                      <m:r>
                        <a:rPr lang="en-US" sz="4267" i="1">
                          <a:solidFill>
                            <a:schemeClr val="accent6"/>
                          </a:solidFill>
                          <a:latin typeface="Cambria Math"/>
                          <a:sym typeface="Wingdings" pitchFamily="2" charset="2"/>
                        </a:rPr>
                        <m:t>=</m:t>
                      </m:r>
                      <m:f>
                        <m:fPr>
                          <m:ctrlPr>
                            <a:rPr lang="en-US" sz="4267" i="1">
                              <a:solidFill>
                                <a:schemeClr val="accent6"/>
                              </a:solidFill>
                              <a:latin typeface="Cambria Math" panose="02040503050406030204" pitchFamily="18" charset="0"/>
                              <a:sym typeface="Wingdings" pitchFamily="2" charset="2"/>
                            </a:rPr>
                          </m:ctrlPr>
                        </m:fPr>
                        <m:num>
                          <m:r>
                            <a:rPr lang="en-US" sz="4267" i="1">
                              <a:solidFill>
                                <a:schemeClr val="accent6"/>
                              </a:solidFill>
                              <a:latin typeface="Cambria Math"/>
                              <a:sym typeface="Wingdings" pitchFamily="2" charset="2"/>
                            </a:rPr>
                            <m:t>𝑛</m:t>
                          </m:r>
                          <m:r>
                            <a:rPr lang="en-US" sz="4267" i="1">
                              <a:solidFill>
                                <a:schemeClr val="accent6"/>
                              </a:solidFill>
                              <a:latin typeface="Cambria Math"/>
                              <a:sym typeface="Wingdings" pitchFamily="2" charset="2"/>
                            </a:rPr>
                            <m:t>!</m:t>
                          </m:r>
                        </m:num>
                        <m:den>
                          <m:d>
                            <m:dPr>
                              <m:ctrlPr>
                                <a:rPr lang="en-US" sz="4267" i="1">
                                  <a:solidFill>
                                    <a:schemeClr val="accent6"/>
                                  </a:solidFill>
                                  <a:latin typeface="Cambria Math" panose="02040503050406030204" pitchFamily="18" charset="0"/>
                                  <a:sym typeface="Wingdings" pitchFamily="2" charset="2"/>
                                </a:rPr>
                              </m:ctrlPr>
                            </m:dPr>
                            <m:e>
                              <m:r>
                                <a:rPr lang="en-US" sz="4267" i="1">
                                  <a:solidFill>
                                    <a:schemeClr val="accent6"/>
                                  </a:solidFill>
                                  <a:latin typeface="Cambria Math"/>
                                  <a:sym typeface="Wingdings" pitchFamily="2" charset="2"/>
                                </a:rPr>
                                <m:t>𝑛</m:t>
                              </m:r>
                              <m:r>
                                <a:rPr lang="en-US" sz="4267" i="1">
                                  <a:solidFill>
                                    <a:schemeClr val="accent6"/>
                                  </a:solidFill>
                                  <a:latin typeface="Cambria Math"/>
                                  <a:sym typeface="Wingdings" pitchFamily="2" charset="2"/>
                                </a:rPr>
                                <m:t>−</m:t>
                              </m:r>
                              <m:r>
                                <a:rPr lang="en-US" sz="4267" i="1">
                                  <a:solidFill>
                                    <a:schemeClr val="accent6"/>
                                  </a:solidFill>
                                  <a:latin typeface="Cambria Math"/>
                                  <a:sym typeface="Wingdings" pitchFamily="2" charset="2"/>
                                </a:rPr>
                                <m:t>𝑟</m:t>
                              </m:r>
                            </m:e>
                          </m:d>
                          <m:r>
                            <a:rPr lang="en-US" sz="4267" i="1">
                              <a:solidFill>
                                <a:schemeClr val="accent6"/>
                              </a:solidFill>
                              <a:latin typeface="Cambria Math"/>
                              <a:sym typeface="Wingdings" pitchFamily="2" charset="2"/>
                            </a:rPr>
                            <m:t>!</m:t>
                          </m:r>
                        </m:den>
                      </m:f>
                    </m:oMath>
                  </m:oMathPara>
                </a14:m>
                <a:endParaRPr lang="en-US" sz="4267" dirty="0">
                  <a:sym typeface="Wingdings" pitchFamily="2" charset="2"/>
                </a:endParaRPr>
              </a:p>
              <a:p>
                <a:r>
                  <a:rPr lang="en-US" dirty="0">
                    <a:solidFill>
                      <a:schemeClr val="accent5"/>
                    </a:solidFill>
                    <a:sym typeface="Wingdings" pitchFamily="2" charset="2"/>
                  </a:rPr>
                  <a:t>Factorial</a:t>
                </a:r>
                <a:r>
                  <a:rPr lang="en-US" dirty="0">
                    <a:sym typeface="Wingdings" pitchFamily="2" charset="2"/>
                  </a:rPr>
                  <a:t> (</a:t>
                </a:r>
                <a:r>
                  <a:rPr lang="en-US" dirty="0">
                    <a:solidFill>
                      <a:schemeClr val="accent5"/>
                    </a:solidFill>
                    <a:sym typeface="Wingdings" pitchFamily="2" charset="2"/>
                  </a:rPr>
                  <a:t>!</a:t>
                </a:r>
                <a:r>
                  <a:rPr lang="en-US" dirty="0">
                    <a:sym typeface="Wingdings" pitchFamily="2" charset="2"/>
                  </a:rPr>
                  <a:t>) – that number times all whole numbers less than it</a:t>
                </a:r>
              </a:p>
              <a:p>
                <a:pPr lvl="1"/>
                <a14:m>
                  <m:oMath xmlns:m="http://schemas.openxmlformats.org/officeDocument/2006/math">
                    <m:r>
                      <a:rPr lang="en-US" b="0" i="1" smtClean="0">
                        <a:latin typeface="Cambria Math"/>
                        <a:sym typeface="Wingdings" pitchFamily="2" charset="2"/>
                      </a:rPr>
                      <m:t>    5!=5⋅4⋅3⋅2⋅1=120</m:t>
                    </m:r>
                  </m:oMath>
                </a14:m>
                <a:endParaRPr lang="en-US" dirty="0">
                  <a:sym typeface="Wingdings" pitchFamily="2" charset="2"/>
                </a:endParaRP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950" t="-2965"/>
                </a:stretch>
              </a:blipFill>
            </p:spPr>
            <p:txBody>
              <a:bodyPr/>
              <a:lstStyle/>
              <a:p>
                <a:r>
                  <a:rPr lang="en-US">
                    <a:noFill/>
                  </a:rPr>
                  <a:t> </a:t>
                </a:r>
              </a:p>
            </p:txBody>
          </p:sp>
        </mc:Fallback>
      </mc:AlternateContent>
    </p:spTree>
    <p:extLst>
      <p:ext uri="{BB962C8B-B14F-4D97-AF65-F5344CB8AC3E}">
        <p14:creationId xmlns:p14="http://schemas.microsoft.com/office/powerpoint/2010/main" val="407718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3EABC-D46C-43D1-83D8-0949DF25E9A2}"/>
              </a:ext>
            </a:extLst>
          </p:cNvPr>
          <p:cNvSpPr>
            <a:spLocks noGrp="1"/>
          </p:cNvSpPr>
          <p:nvPr>
            <p:ph type="title"/>
          </p:nvPr>
        </p:nvSpPr>
        <p:spPr/>
        <p:txBody>
          <a:bodyPr/>
          <a:lstStyle/>
          <a:p>
            <a:r>
              <a:rPr lang="en-US" dirty="0"/>
              <a:t>8.6A Permutations and Combinations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13215A-A078-4F94-81D8-F93C9D6E0E51}"/>
                  </a:ext>
                </a:extLst>
              </p:cNvPr>
              <p:cNvSpPr>
                <a:spLocks noGrp="1"/>
              </p:cNvSpPr>
              <p:nvPr>
                <p:ph sz="half" idx="1"/>
              </p:nvPr>
            </p:nvSpPr>
            <p:spPr/>
            <p:txBody>
              <a:bodyPr>
                <a:normAutofit fontScale="77500" lnSpcReduction="20000"/>
              </a:bodyPr>
              <a:lstStyle/>
              <a:p>
                <a:r>
                  <a:rPr lang="en-US" dirty="0">
                    <a:solidFill>
                      <a:schemeClr val="accent1"/>
                    </a:solidFill>
                  </a:rPr>
                  <a:t>Permutations on a Calculator</a:t>
                </a:r>
              </a:p>
              <a:p>
                <a:r>
                  <a:rPr lang="en-US" dirty="0">
                    <a:solidFill>
                      <a:schemeClr val="accent3"/>
                    </a:solidFill>
                  </a:rPr>
                  <a:t>TI</a:t>
                </a:r>
              </a:p>
              <a:p>
                <a:pPr lvl="1"/>
                <a:r>
                  <a:rPr lang="en-US" dirty="0"/>
                  <a:t>Enter value of </a:t>
                </a:r>
                <a:r>
                  <a:rPr lang="en-US" i="1" dirty="0"/>
                  <a:t>n</a:t>
                </a:r>
                <a:endParaRPr lang="en-US" dirty="0"/>
              </a:p>
              <a:p>
                <a:pPr lvl="1"/>
                <a:r>
                  <a:rPr lang="en-US" dirty="0"/>
                  <a:t>Press MATH </a:t>
                </a:r>
                <a:r>
                  <a:rPr lang="en-US" dirty="0">
                    <a:sym typeface="Wingdings" panose="05000000000000000000" pitchFamily="2" charset="2"/>
                  </a:rPr>
                  <a:t> PRB </a:t>
                </a:r>
                <a14:m>
                  <m:oMath xmlns:m="http://schemas.openxmlformats.org/officeDocument/2006/math">
                    <m:r>
                      <a:rPr lang="en-US" b="0" i="1" smtClean="0">
                        <a:latin typeface="Cambria Math" panose="02040503050406030204" pitchFamily="18" charset="0"/>
                        <a:sym typeface="Wingdings" panose="05000000000000000000" pitchFamily="2" charset="2"/>
                      </a:rPr>
                      <m:t>↓</m:t>
                    </m:r>
                  </m:oMath>
                </a14:m>
                <a:r>
                  <a:rPr lang="en-US" dirty="0"/>
                  <a:t> nPr</a:t>
                </a:r>
              </a:p>
              <a:p>
                <a:pPr lvl="1"/>
                <a:r>
                  <a:rPr lang="en-US" dirty="0"/>
                  <a:t>Enter value of </a:t>
                </a:r>
                <a:r>
                  <a:rPr lang="en-US" i="1" dirty="0"/>
                  <a:t>r</a:t>
                </a:r>
              </a:p>
              <a:p>
                <a:r>
                  <a:rPr lang="en-US" dirty="0" err="1">
                    <a:solidFill>
                      <a:schemeClr val="accent3"/>
                    </a:solidFill>
                  </a:rPr>
                  <a:t>NumWorks</a:t>
                </a:r>
                <a:endParaRPr lang="en-US" dirty="0">
                  <a:solidFill>
                    <a:schemeClr val="accent3"/>
                  </a:solidFill>
                </a:endParaRPr>
              </a:p>
              <a:p>
                <a:pPr lvl="1"/>
                <a:r>
                  <a:rPr lang="en-US" dirty="0"/>
                  <a:t>Press Toolbox button</a:t>
                </a:r>
              </a:p>
              <a:p>
                <a:pPr lvl="1"/>
                <a:r>
                  <a:rPr lang="en-US" dirty="0"/>
                  <a:t>Down to Probability</a:t>
                </a:r>
              </a:p>
              <a:p>
                <a:pPr lvl="1"/>
                <a:r>
                  <a:rPr lang="en-US" dirty="0"/>
                  <a:t>Down to Combinatorics</a:t>
                </a:r>
              </a:p>
              <a:p>
                <a:pPr lvl="1"/>
                <a:r>
                  <a:rPr lang="en-US" dirty="0"/>
                  <a:t>Permute(</a:t>
                </a:r>
                <a:r>
                  <a:rPr lang="en-US" dirty="0" err="1"/>
                  <a:t>n,k</a:t>
                </a:r>
                <a:r>
                  <a:rPr lang="en-US" dirty="0"/>
                  <a:t>)</a:t>
                </a:r>
              </a:p>
              <a:p>
                <a:pPr lvl="1"/>
                <a:r>
                  <a:rPr lang="en-US" dirty="0"/>
                  <a:t>Enter </a:t>
                </a:r>
                <a:r>
                  <a:rPr lang="en-US" i="1" dirty="0"/>
                  <a:t>n </a:t>
                </a:r>
                <a:r>
                  <a:rPr lang="en-US" dirty="0"/>
                  <a:t>then</a:t>
                </a:r>
                <a:r>
                  <a:rPr lang="en-US" i="1" dirty="0"/>
                  <a:t> r</a:t>
                </a:r>
                <a:endParaRPr lang="en-US" dirty="0"/>
              </a:p>
            </p:txBody>
          </p:sp>
        </mc:Choice>
        <mc:Fallback xmlns="">
          <p:sp>
            <p:nvSpPr>
              <p:cNvPr id="3" name="Content Placeholder 2">
                <a:extLst>
                  <a:ext uri="{FF2B5EF4-FFF2-40B4-BE49-F238E27FC236}">
                    <a16:creationId xmlns:a16="http://schemas.microsoft.com/office/drawing/2014/main" id="{5313215A-A078-4F94-81D8-F93C9D6E0E51}"/>
                  </a:ext>
                </a:extLst>
              </p:cNvPr>
              <p:cNvSpPr>
                <a:spLocks noGrp="1" noRot="1" noChangeAspect="1" noMove="1" noResize="1" noEditPoints="1" noAdjustHandles="1" noChangeArrowheads="1" noChangeShapeType="1" noTextEdit="1"/>
              </p:cNvSpPr>
              <p:nvPr>
                <p:ph sz="half" idx="1"/>
              </p:nvPr>
            </p:nvSpPr>
            <p:spPr>
              <a:blipFill>
                <a:blip r:embed="rId3"/>
                <a:stretch>
                  <a:fillRect l="-1729" t="-2830"/>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6063CB0A-658D-4C7A-8393-3624A0F1CEDD}"/>
              </a:ext>
            </a:extLst>
          </p:cNvPr>
          <p:cNvSpPr>
            <a:spLocks noGrp="1"/>
          </p:cNvSpPr>
          <p:nvPr>
            <p:ph sz="half" idx="2"/>
          </p:nvPr>
        </p:nvSpPr>
        <p:spPr/>
        <p:txBody>
          <a:bodyPr>
            <a:normAutofit fontScale="77500" lnSpcReduction="20000"/>
          </a:bodyPr>
          <a:lstStyle/>
          <a:p>
            <a:r>
              <a:rPr lang="en-US" dirty="0"/>
              <a:t>445#7</a:t>
            </a:r>
            <a:br>
              <a:rPr lang="en-US" dirty="0"/>
            </a:br>
            <a:r>
              <a:rPr lang="en-US" dirty="0"/>
              <a:t>Evaluate </a:t>
            </a:r>
            <a:r>
              <a:rPr lang="en-US" baseline="-25000" dirty="0"/>
              <a:t>5</a:t>
            </a:r>
            <a:r>
              <a:rPr lang="en-US" i="1" dirty="0"/>
              <a:t>P</a:t>
            </a:r>
            <a:r>
              <a:rPr lang="en-US" baseline="-25000" dirty="0"/>
              <a:t>2</a:t>
            </a:r>
          </a:p>
          <a:p>
            <a:endParaRPr lang="en-US" baseline="-25000" dirty="0"/>
          </a:p>
          <a:p>
            <a:endParaRPr lang="en-US" dirty="0"/>
          </a:p>
          <a:p>
            <a:endParaRPr lang="en-US" dirty="0"/>
          </a:p>
          <a:p>
            <a:endParaRPr lang="en-US" dirty="0"/>
          </a:p>
          <a:p>
            <a:r>
              <a:rPr lang="en-US" dirty="0"/>
              <a:t>Try 445#9</a:t>
            </a:r>
            <a:br>
              <a:rPr lang="en-US" dirty="0"/>
            </a:br>
            <a:r>
              <a:rPr lang="en-US" dirty="0"/>
              <a:t>Evaluate </a:t>
            </a:r>
            <a:r>
              <a:rPr lang="en-US" baseline="-25000" dirty="0"/>
              <a:t>9</a:t>
            </a:r>
            <a:r>
              <a:rPr lang="en-US" i="1" dirty="0"/>
              <a:t>P</a:t>
            </a:r>
            <a:r>
              <a:rPr lang="en-US" baseline="-25000" dirty="0"/>
              <a:t>1</a:t>
            </a:r>
            <a:endParaRPr lang="en-US" dirty="0"/>
          </a:p>
        </p:txBody>
      </p:sp>
    </p:spTree>
    <p:extLst>
      <p:ext uri="{BB962C8B-B14F-4D97-AF65-F5344CB8AC3E}">
        <p14:creationId xmlns:p14="http://schemas.microsoft.com/office/powerpoint/2010/main" val="42371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BAE888-8A83-4E9D-B06D-9E1BF7B19DD3}"/>
              </a:ext>
            </a:extLst>
          </p:cNvPr>
          <p:cNvSpPr>
            <a:spLocks noGrp="1"/>
          </p:cNvSpPr>
          <p:nvPr>
            <p:ph type="title"/>
          </p:nvPr>
        </p:nvSpPr>
        <p:spPr/>
        <p:txBody>
          <a:bodyPr/>
          <a:lstStyle/>
          <a:p>
            <a:r>
              <a:rPr lang="en-US" dirty="0"/>
              <a:t>8.6A Permutations and Combinations</a:t>
            </a:r>
          </a:p>
        </p:txBody>
      </p:sp>
      <p:sp>
        <p:nvSpPr>
          <p:cNvPr id="3" name="Content Placeholder 2">
            <a:extLst>
              <a:ext uri="{FF2B5EF4-FFF2-40B4-BE49-F238E27FC236}">
                <a16:creationId xmlns:a16="http://schemas.microsoft.com/office/drawing/2014/main" id="{B80FC9E6-72A9-41E8-A5A2-15E8D0193ED6}"/>
              </a:ext>
            </a:extLst>
          </p:cNvPr>
          <p:cNvSpPr>
            <a:spLocks noGrp="1"/>
          </p:cNvSpPr>
          <p:nvPr>
            <p:ph sz="half" idx="1"/>
          </p:nvPr>
        </p:nvSpPr>
        <p:spPr/>
        <p:txBody>
          <a:bodyPr>
            <a:normAutofit lnSpcReduction="10000"/>
          </a:bodyPr>
          <a:lstStyle/>
          <a:p>
            <a:r>
              <a:rPr lang="en-US" dirty="0"/>
              <a:t>Consider the letters in the word </a:t>
            </a:r>
            <a:r>
              <a:rPr lang="en-US" dirty="0">
                <a:solidFill>
                  <a:schemeClr val="accent3"/>
                </a:solidFill>
              </a:rPr>
              <a:t>PENCILS</a:t>
            </a:r>
            <a:r>
              <a:rPr lang="en-US" dirty="0"/>
              <a:t>.</a:t>
            </a:r>
          </a:p>
          <a:p>
            <a:r>
              <a:rPr lang="en-US" dirty="0"/>
              <a:t>In how many ways can you arrange all of the letters? </a:t>
            </a:r>
          </a:p>
        </p:txBody>
      </p:sp>
      <p:sp>
        <p:nvSpPr>
          <p:cNvPr id="5" name="Content Placeholder 4">
            <a:extLst>
              <a:ext uri="{FF2B5EF4-FFF2-40B4-BE49-F238E27FC236}">
                <a16:creationId xmlns:a16="http://schemas.microsoft.com/office/drawing/2014/main" id="{58353822-0F31-4816-90A5-9786AC94D644}"/>
              </a:ext>
            </a:extLst>
          </p:cNvPr>
          <p:cNvSpPr>
            <a:spLocks noGrp="1"/>
          </p:cNvSpPr>
          <p:nvPr>
            <p:ph sz="half" idx="2"/>
          </p:nvPr>
        </p:nvSpPr>
        <p:spPr/>
        <p:txBody>
          <a:bodyPr>
            <a:normAutofit lnSpcReduction="10000"/>
          </a:bodyPr>
          <a:lstStyle/>
          <a:p>
            <a:r>
              <a:rPr lang="en-US" dirty="0"/>
              <a:t>In how many ways can you arrange 3 of the letters?</a:t>
            </a:r>
          </a:p>
          <a:p>
            <a:endParaRPr lang="en-US" dirty="0"/>
          </a:p>
          <a:p>
            <a:endParaRPr lang="en-US" dirty="0"/>
          </a:p>
          <a:p>
            <a:endParaRPr lang="en-US" dirty="0"/>
          </a:p>
          <a:p>
            <a:endParaRPr lang="en-US" dirty="0"/>
          </a:p>
          <a:p>
            <a:endParaRPr lang="en-US" dirty="0"/>
          </a:p>
          <a:p>
            <a:r>
              <a:rPr lang="en-US" dirty="0"/>
              <a:t>Try 445#3 </a:t>
            </a:r>
            <a:r>
              <a:rPr lang="en-US" dirty="0">
                <a:solidFill>
                  <a:schemeClr val="accent3"/>
                </a:solidFill>
              </a:rPr>
              <a:t>ROCK</a:t>
            </a:r>
          </a:p>
          <a:p>
            <a:endParaRPr lang="en-US" dirty="0"/>
          </a:p>
        </p:txBody>
      </p:sp>
    </p:spTree>
    <p:extLst>
      <p:ext uri="{BB962C8B-B14F-4D97-AF65-F5344CB8AC3E}">
        <p14:creationId xmlns:p14="http://schemas.microsoft.com/office/powerpoint/2010/main" val="333326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CDD6-DE04-4673-9B3C-552660520648}"/>
              </a:ext>
            </a:extLst>
          </p:cNvPr>
          <p:cNvSpPr>
            <a:spLocks noGrp="1"/>
          </p:cNvSpPr>
          <p:nvPr>
            <p:ph type="title"/>
          </p:nvPr>
        </p:nvSpPr>
        <p:spPr/>
        <p:txBody>
          <a:bodyPr/>
          <a:lstStyle/>
          <a:p>
            <a:r>
              <a:rPr lang="en-US" dirty="0"/>
              <a:t>8.6A Permutations and Combinations</a:t>
            </a:r>
          </a:p>
        </p:txBody>
      </p:sp>
      <p:sp>
        <p:nvSpPr>
          <p:cNvPr id="3" name="Content Placeholder 2">
            <a:extLst>
              <a:ext uri="{FF2B5EF4-FFF2-40B4-BE49-F238E27FC236}">
                <a16:creationId xmlns:a16="http://schemas.microsoft.com/office/drawing/2014/main" id="{02CF9C82-E403-4449-8D3D-0E1B8518A988}"/>
              </a:ext>
            </a:extLst>
          </p:cNvPr>
          <p:cNvSpPr>
            <a:spLocks noGrp="1"/>
          </p:cNvSpPr>
          <p:nvPr>
            <p:ph sz="half" idx="1"/>
          </p:nvPr>
        </p:nvSpPr>
        <p:spPr/>
        <p:txBody>
          <a:bodyPr>
            <a:normAutofit/>
          </a:bodyPr>
          <a:lstStyle/>
          <a:p>
            <a:r>
              <a:rPr lang="en-US" dirty="0"/>
              <a:t>Eight people serve on a committee. In how many different ways can a chairperson, a recorder, and a treasurer be chosen from the committee members?</a:t>
            </a:r>
          </a:p>
        </p:txBody>
      </p:sp>
      <p:sp>
        <p:nvSpPr>
          <p:cNvPr id="4" name="Content Placeholder 3">
            <a:extLst>
              <a:ext uri="{FF2B5EF4-FFF2-40B4-BE49-F238E27FC236}">
                <a16:creationId xmlns:a16="http://schemas.microsoft.com/office/drawing/2014/main" id="{08765C06-2B64-4D98-B48B-DC4A4DF9238E}"/>
              </a:ext>
            </a:extLst>
          </p:cNvPr>
          <p:cNvSpPr>
            <a:spLocks noGrp="1"/>
          </p:cNvSpPr>
          <p:nvPr>
            <p:ph sz="half" idx="2"/>
          </p:nvPr>
        </p:nvSpPr>
        <p:spPr/>
        <p:txBody>
          <a:bodyPr>
            <a:normAutofit/>
          </a:bodyPr>
          <a:lstStyle/>
          <a:p>
            <a:r>
              <a:rPr lang="en-US" dirty="0"/>
              <a:t>Try 445#13</a:t>
            </a:r>
            <a:br>
              <a:rPr lang="en-US" dirty="0"/>
            </a:br>
            <a:r>
              <a:rPr lang="en-US" dirty="0"/>
              <a:t>Eleven students are competing in a graphic design contest. In how many different ways can the students finish first, second, and third? </a:t>
            </a:r>
          </a:p>
        </p:txBody>
      </p:sp>
    </p:spTree>
    <p:extLst>
      <p:ext uri="{BB962C8B-B14F-4D97-AF65-F5344CB8AC3E}">
        <p14:creationId xmlns:p14="http://schemas.microsoft.com/office/powerpoint/2010/main" val="23121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6CDD6-DE04-4673-9B3C-552660520648}"/>
              </a:ext>
            </a:extLst>
          </p:cNvPr>
          <p:cNvSpPr>
            <a:spLocks noGrp="1"/>
          </p:cNvSpPr>
          <p:nvPr>
            <p:ph type="title"/>
          </p:nvPr>
        </p:nvSpPr>
        <p:spPr/>
        <p:txBody>
          <a:bodyPr/>
          <a:lstStyle/>
          <a:p>
            <a:r>
              <a:rPr lang="en-US" dirty="0"/>
              <a:t>8.6A Permutations and Combinations</a:t>
            </a:r>
          </a:p>
        </p:txBody>
      </p:sp>
      <p:sp>
        <p:nvSpPr>
          <p:cNvPr id="3" name="Content Placeholder 2">
            <a:extLst>
              <a:ext uri="{FF2B5EF4-FFF2-40B4-BE49-F238E27FC236}">
                <a16:creationId xmlns:a16="http://schemas.microsoft.com/office/drawing/2014/main" id="{02CF9C82-E403-4449-8D3D-0E1B8518A988}"/>
              </a:ext>
            </a:extLst>
          </p:cNvPr>
          <p:cNvSpPr>
            <a:spLocks noGrp="1"/>
          </p:cNvSpPr>
          <p:nvPr>
            <p:ph sz="half" idx="1"/>
          </p:nvPr>
        </p:nvSpPr>
        <p:spPr/>
        <p:txBody>
          <a:bodyPr>
            <a:normAutofit/>
          </a:bodyPr>
          <a:lstStyle/>
          <a:p>
            <a:r>
              <a:rPr lang="en-US" sz="2800" dirty="0"/>
              <a:t>You and your friend are auditioning for a part in the school play. There are 15 people auditioning, and the order of their auditions is chosen at random. Find the probability that your audition is last and your friend’s audition is second to last.</a:t>
            </a:r>
          </a:p>
        </p:txBody>
      </p:sp>
      <p:sp>
        <p:nvSpPr>
          <p:cNvPr id="4" name="Content Placeholder 3">
            <a:extLst>
              <a:ext uri="{FF2B5EF4-FFF2-40B4-BE49-F238E27FC236}">
                <a16:creationId xmlns:a16="http://schemas.microsoft.com/office/drawing/2014/main" id="{08765C06-2B64-4D98-B48B-DC4A4DF9238E}"/>
              </a:ext>
            </a:extLst>
          </p:cNvPr>
          <p:cNvSpPr>
            <a:spLocks noGrp="1"/>
          </p:cNvSpPr>
          <p:nvPr>
            <p:ph sz="half" idx="2"/>
          </p:nvPr>
        </p:nvSpPr>
        <p:spPr/>
        <p:txBody>
          <a:bodyPr>
            <a:normAutofit/>
          </a:bodyPr>
          <a:lstStyle/>
          <a:p>
            <a:r>
              <a:rPr lang="en-US" sz="2800" dirty="0"/>
              <a:t>Try 442#15</a:t>
            </a:r>
            <a:br>
              <a:rPr lang="en-US" sz="2800" dirty="0"/>
            </a:br>
            <a:r>
              <a:rPr lang="en-US" sz="2800" dirty="0"/>
              <a:t>You and your friend are 2 of 8 servers working a shift in a restaurant. At the beginning of the shift, the manager randomly assigns one section to each server. Find the probability that you are assigned Section 1 and your friend is assigned Section 2</a:t>
            </a:r>
          </a:p>
        </p:txBody>
      </p:sp>
    </p:spTree>
    <p:extLst>
      <p:ext uri="{BB962C8B-B14F-4D97-AF65-F5344CB8AC3E}">
        <p14:creationId xmlns:p14="http://schemas.microsoft.com/office/powerpoint/2010/main" val="22293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D75F-287D-46D5-B65A-939F513AB94D}"/>
              </a:ext>
            </a:extLst>
          </p:cNvPr>
          <p:cNvSpPr>
            <a:spLocks noGrp="1"/>
          </p:cNvSpPr>
          <p:nvPr>
            <p:ph type="title"/>
          </p:nvPr>
        </p:nvSpPr>
        <p:spPr/>
        <p:txBody>
          <a:bodyPr/>
          <a:lstStyle/>
          <a:p>
            <a:r>
              <a:rPr lang="en-US" dirty="0"/>
              <a:t>8.1 Sample Spaces and Probability</a:t>
            </a:r>
          </a:p>
        </p:txBody>
      </p:sp>
      <p:sp>
        <p:nvSpPr>
          <p:cNvPr id="3" name="Content Placeholder 2">
            <a:extLst>
              <a:ext uri="{FF2B5EF4-FFF2-40B4-BE49-F238E27FC236}">
                <a16:creationId xmlns:a16="http://schemas.microsoft.com/office/drawing/2014/main" id="{9DEFF582-53A4-41C9-BB08-37F8F59A0F65}"/>
              </a:ext>
            </a:extLst>
          </p:cNvPr>
          <p:cNvSpPr>
            <a:spLocks noGrp="1"/>
          </p:cNvSpPr>
          <p:nvPr>
            <p:ph idx="1"/>
          </p:nvPr>
        </p:nvSpPr>
        <p:spPr/>
        <p:txBody>
          <a:bodyPr>
            <a:normAutofit lnSpcReduction="10000"/>
          </a:bodyPr>
          <a:lstStyle/>
          <a:p>
            <a:r>
              <a:rPr lang="en-US" dirty="0">
                <a:solidFill>
                  <a:schemeClr val="accent5"/>
                </a:solidFill>
              </a:rPr>
              <a:t>Sample Spaces</a:t>
            </a:r>
          </a:p>
          <a:p>
            <a:pPr lvl="1"/>
            <a:r>
              <a:rPr lang="en-US" dirty="0"/>
              <a:t>The set of all possible outcomes in a probability experiment</a:t>
            </a:r>
          </a:p>
          <a:p>
            <a:pPr lvl="1"/>
            <a:endParaRPr lang="en-US" dirty="0"/>
          </a:p>
          <a:p>
            <a:pPr lvl="1"/>
            <a:r>
              <a:rPr lang="en-US" dirty="0"/>
              <a:t>Example</a:t>
            </a:r>
          </a:p>
          <a:p>
            <a:pPr lvl="2"/>
            <a:r>
              <a:rPr lang="en-US" dirty="0"/>
              <a:t>Probability Experiment: Flipping a Coin</a:t>
            </a:r>
          </a:p>
          <a:p>
            <a:pPr lvl="2"/>
            <a:r>
              <a:rPr lang="en-US" dirty="0"/>
              <a:t>Sample Space: H, T</a:t>
            </a:r>
          </a:p>
          <a:p>
            <a:pPr lvl="2"/>
            <a:r>
              <a:rPr lang="en-US" dirty="0"/>
              <a:t>Event (wanted outcome): H</a:t>
            </a:r>
          </a:p>
          <a:p>
            <a:pPr lvl="2"/>
            <a:r>
              <a:rPr lang="en-US" dirty="0"/>
              <a:t>Outcome (what happened): T</a:t>
            </a:r>
          </a:p>
        </p:txBody>
      </p:sp>
    </p:spTree>
    <p:extLst>
      <p:ext uri="{BB962C8B-B14F-4D97-AF65-F5344CB8AC3E}">
        <p14:creationId xmlns:p14="http://schemas.microsoft.com/office/powerpoint/2010/main" val="219317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4016-64D7-4F7C-9327-751AF6416C89}"/>
              </a:ext>
            </a:extLst>
          </p:cNvPr>
          <p:cNvSpPr>
            <a:spLocks noGrp="1"/>
          </p:cNvSpPr>
          <p:nvPr>
            <p:ph type="title"/>
          </p:nvPr>
        </p:nvSpPr>
        <p:spPr/>
        <p:txBody>
          <a:bodyPr>
            <a:normAutofit/>
          </a:bodyPr>
          <a:lstStyle/>
          <a:p>
            <a:r>
              <a:rPr lang="en-US" dirty="0"/>
              <a:t>8.6A Permutations and Combinations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0A66E0F-8342-4980-91A6-38C4962A9FE2}"/>
                  </a:ext>
                </a:extLst>
              </p:cNvPr>
              <p:cNvSpPr>
                <a:spLocks noGrp="1"/>
              </p:cNvSpPr>
              <p:nvPr>
                <p:ph idx="1"/>
              </p:nvPr>
            </p:nvSpPr>
            <p:spPr/>
            <p:txBody>
              <a:bodyPr>
                <a:normAutofit/>
              </a:bodyPr>
              <a:lstStyle/>
              <a:p>
                <a:r>
                  <a:rPr lang="en-US" dirty="0">
                    <a:solidFill>
                      <a:schemeClr val="accent5"/>
                    </a:solidFill>
                  </a:rPr>
                  <a:t>Combination</a:t>
                </a:r>
              </a:p>
              <a:p>
                <a:pPr lvl="1"/>
                <a:r>
                  <a:rPr lang="en-US" dirty="0"/>
                  <a:t>Arranging of objects </a:t>
                </a:r>
                <a:r>
                  <a:rPr lang="en-US" b="1" dirty="0">
                    <a:solidFill>
                      <a:schemeClr val="accent3"/>
                    </a:solidFill>
                  </a:rPr>
                  <a:t>without</a:t>
                </a:r>
                <a:r>
                  <a:rPr lang="en-US" dirty="0"/>
                  <a:t> order</a:t>
                </a:r>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chemeClr val="accent6"/>
                              </a:solidFill>
                              <a:latin typeface="Cambria Math" panose="02040503050406030204" pitchFamily="18" charset="0"/>
                            </a:rPr>
                          </m:ctrlPr>
                        </m:sSubPr>
                        <m:e>
                          <m:sPre>
                            <m:sPrePr>
                              <m:ctrlPr>
                                <a:rPr lang="en-US" i="1">
                                  <a:solidFill>
                                    <a:schemeClr val="accent6"/>
                                  </a:solidFill>
                                  <a:latin typeface="Cambria Math" panose="02040503050406030204" pitchFamily="18" charset="0"/>
                                </a:rPr>
                              </m:ctrlPr>
                            </m:sPrePr>
                            <m:sub>
                              <m:r>
                                <a:rPr lang="en-US" i="1">
                                  <a:solidFill>
                                    <a:schemeClr val="accent6"/>
                                  </a:solidFill>
                                  <a:latin typeface="Cambria Math"/>
                                </a:rPr>
                                <m:t>𝑛</m:t>
                              </m:r>
                            </m:sub>
                            <m:sup/>
                            <m:e>
                              <m:r>
                                <a:rPr lang="en-US" i="1">
                                  <a:solidFill>
                                    <a:schemeClr val="accent6"/>
                                  </a:solidFill>
                                  <a:latin typeface="Cambria Math"/>
                                </a:rPr>
                                <m:t>𝐶</m:t>
                              </m:r>
                            </m:e>
                          </m:sPre>
                        </m:e>
                        <m:sub>
                          <m:r>
                            <a:rPr lang="en-US" i="1">
                              <a:solidFill>
                                <a:schemeClr val="accent6"/>
                              </a:solidFill>
                              <a:latin typeface="Cambria Math"/>
                            </a:rPr>
                            <m:t>𝑟</m:t>
                          </m:r>
                        </m:sub>
                      </m:sSub>
                      <m:r>
                        <a:rPr lang="en-US" i="1">
                          <a:solidFill>
                            <a:schemeClr val="accent6"/>
                          </a:solidFill>
                          <a:latin typeface="Cambria Math"/>
                        </a:rPr>
                        <m:t>=</m:t>
                      </m:r>
                      <m:f>
                        <m:fPr>
                          <m:ctrlPr>
                            <a:rPr lang="en-US" i="1">
                              <a:solidFill>
                                <a:schemeClr val="accent6"/>
                              </a:solidFill>
                              <a:latin typeface="Cambria Math" panose="02040503050406030204" pitchFamily="18" charset="0"/>
                            </a:rPr>
                          </m:ctrlPr>
                        </m:fPr>
                        <m:num>
                          <m:r>
                            <a:rPr lang="en-US" i="1">
                              <a:solidFill>
                                <a:schemeClr val="accent6"/>
                              </a:solidFill>
                              <a:latin typeface="Cambria Math"/>
                            </a:rPr>
                            <m:t>𝑛</m:t>
                          </m:r>
                          <m:r>
                            <a:rPr lang="en-US" i="1">
                              <a:solidFill>
                                <a:schemeClr val="accent6"/>
                              </a:solidFill>
                              <a:latin typeface="Cambria Math"/>
                            </a:rPr>
                            <m:t>!</m:t>
                          </m:r>
                        </m:num>
                        <m:den>
                          <m:d>
                            <m:dPr>
                              <m:ctrlPr>
                                <a:rPr lang="en-US" i="1">
                                  <a:solidFill>
                                    <a:schemeClr val="accent6"/>
                                  </a:solidFill>
                                  <a:latin typeface="Cambria Math" panose="02040503050406030204" pitchFamily="18" charset="0"/>
                                </a:rPr>
                              </m:ctrlPr>
                            </m:dPr>
                            <m:e>
                              <m:r>
                                <a:rPr lang="en-US" i="1">
                                  <a:solidFill>
                                    <a:schemeClr val="accent6"/>
                                  </a:solidFill>
                                  <a:latin typeface="Cambria Math"/>
                                </a:rPr>
                                <m:t>𝑛</m:t>
                              </m:r>
                              <m:r>
                                <a:rPr lang="en-US" i="1">
                                  <a:solidFill>
                                    <a:schemeClr val="accent6"/>
                                  </a:solidFill>
                                  <a:latin typeface="Cambria Math"/>
                                </a:rPr>
                                <m:t>−</m:t>
                              </m:r>
                              <m:r>
                                <a:rPr lang="en-US" i="1">
                                  <a:solidFill>
                                    <a:schemeClr val="accent6"/>
                                  </a:solidFill>
                                  <a:latin typeface="Cambria Math"/>
                                </a:rPr>
                                <m:t>𝑟</m:t>
                              </m:r>
                            </m:e>
                          </m:d>
                          <m:r>
                            <a:rPr lang="en-US" i="1">
                              <a:solidFill>
                                <a:schemeClr val="accent6"/>
                              </a:solidFill>
                              <a:latin typeface="Cambria Math"/>
                            </a:rPr>
                            <m:t>!</m:t>
                          </m:r>
                          <m:r>
                            <a:rPr lang="en-US" i="1">
                              <a:solidFill>
                                <a:schemeClr val="accent6"/>
                              </a:solidFill>
                              <a:latin typeface="Cambria Math"/>
                            </a:rPr>
                            <m:t>𝑟</m:t>
                          </m:r>
                          <m:r>
                            <a:rPr lang="en-US" i="1">
                              <a:solidFill>
                                <a:schemeClr val="accent6"/>
                              </a:solidFill>
                              <a:latin typeface="Cambria Math"/>
                            </a:rPr>
                            <m:t>!</m:t>
                          </m:r>
                        </m:den>
                      </m:f>
                    </m:oMath>
                  </m:oMathPara>
                </a14:m>
                <a:endParaRPr lang="en-US" dirty="0"/>
              </a:p>
              <a:p>
                <a:pPr marL="0" indent="0">
                  <a:buNone/>
                </a:pPr>
                <a:endParaRPr lang="en-US" dirty="0"/>
              </a:p>
              <a:p>
                <a:r>
                  <a:rPr lang="en-US" dirty="0"/>
                  <a:t>Permutation have order</a:t>
                </a:r>
              </a:p>
              <a:p>
                <a:r>
                  <a:rPr lang="en-US" dirty="0"/>
                  <a:t>Combination do not have order</a:t>
                </a:r>
              </a:p>
            </p:txBody>
          </p:sp>
        </mc:Choice>
        <mc:Fallback xmlns="">
          <p:sp>
            <p:nvSpPr>
              <p:cNvPr id="3" name="Content Placeholder 2">
                <a:extLst>
                  <a:ext uri="{FF2B5EF4-FFF2-40B4-BE49-F238E27FC236}">
                    <a16:creationId xmlns:a16="http://schemas.microsoft.com/office/drawing/2014/main" id="{00A66E0F-8342-4980-91A6-38C4962A9FE2}"/>
                  </a:ext>
                </a:extLst>
              </p:cNvPr>
              <p:cNvSpPr>
                <a:spLocks noGrp="1" noRot="1" noChangeAspect="1" noMove="1" noResize="1" noEditPoints="1" noAdjustHandles="1" noChangeArrowheads="1" noChangeShapeType="1" noTextEdit="1"/>
              </p:cNvSpPr>
              <p:nvPr>
                <p:ph idx="1"/>
              </p:nvPr>
            </p:nvSpPr>
            <p:spPr>
              <a:blipFill>
                <a:blip r:embed="rId3"/>
                <a:stretch>
                  <a:fillRect l="-1300" t="-2156"/>
                </a:stretch>
              </a:blipFill>
            </p:spPr>
            <p:txBody>
              <a:bodyPr/>
              <a:lstStyle/>
              <a:p>
                <a:r>
                  <a:rPr lang="en-US">
                    <a:noFill/>
                  </a:rPr>
                  <a:t> </a:t>
                </a:r>
              </a:p>
            </p:txBody>
          </p:sp>
        </mc:Fallback>
      </mc:AlternateContent>
    </p:spTree>
    <p:extLst>
      <p:ext uri="{BB962C8B-B14F-4D97-AF65-F5344CB8AC3E}">
        <p14:creationId xmlns:p14="http://schemas.microsoft.com/office/powerpoint/2010/main" val="143632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4ECA9-213A-40CF-9B38-356919405975}"/>
              </a:ext>
            </a:extLst>
          </p:cNvPr>
          <p:cNvSpPr>
            <a:spLocks noGrp="1"/>
          </p:cNvSpPr>
          <p:nvPr>
            <p:ph type="title"/>
          </p:nvPr>
        </p:nvSpPr>
        <p:spPr/>
        <p:txBody>
          <a:bodyPr>
            <a:normAutofit/>
          </a:bodyPr>
          <a:lstStyle/>
          <a:p>
            <a:r>
              <a:rPr lang="en-US" dirty="0"/>
              <a:t>8.6A Permutations and Combinations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52FD68-4809-4A8F-9EE8-93137ACCEC1B}"/>
                  </a:ext>
                </a:extLst>
              </p:cNvPr>
              <p:cNvSpPr>
                <a:spLocks noGrp="1"/>
              </p:cNvSpPr>
              <p:nvPr>
                <p:ph sz="half" idx="1"/>
              </p:nvPr>
            </p:nvSpPr>
            <p:spPr/>
            <p:txBody>
              <a:bodyPr>
                <a:normAutofit fontScale="77500" lnSpcReduction="20000"/>
              </a:bodyPr>
              <a:lstStyle/>
              <a:p>
                <a:r>
                  <a:rPr lang="en-US" dirty="0">
                    <a:solidFill>
                      <a:schemeClr val="accent1"/>
                    </a:solidFill>
                  </a:rPr>
                  <a:t>Combinations on a Calculator</a:t>
                </a:r>
              </a:p>
              <a:p>
                <a:r>
                  <a:rPr lang="en-US" dirty="0">
                    <a:solidFill>
                      <a:schemeClr val="accent3"/>
                    </a:solidFill>
                  </a:rPr>
                  <a:t>TI</a:t>
                </a:r>
              </a:p>
              <a:p>
                <a:pPr lvl="1"/>
                <a:r>
                  <a:rPr lang="en-US" dirty="0"/>
                  <a:t>Enter value of </a:t>
                </a:r>
                <a:r>
                  <a:rPr lang="en-US" i="1" dirty="0"/>
                  <a:t>n</a:t>
                </a:r>
                <a:endParaRPr lang="en-US" dirty="0"/>
              </a:p>
              <a:p>
                <a:pPr lvl="1"/>
                <a:r>
                  <a:rPr lang="en-US" dirty="0"/>
                  <a:t>Press MATH </a:t>
                </a:r>
                <a:r>
                  <a:rPr lang="en-US" dirty="0">
                    <a:sym typeface="Wingdings" panose="05000000000000000000" pitchFamily="2" charset="2"/>
                  </a:rPr>
                  <a:t> PRB </a:t>
                </a:r>
                <a14:m>
                  <m:oMath xmlns:m="http://schemas.openxmlformats.org/officeDocument/2006/math">
                    <m:r>
                      <a:rPr lang="en-US" i="1">
                        <a:latin typeface="Cambria Math" panose="02040503050406030204" pitchFamily="18" charset="0"/>
                        <a:sym typeface="Wingdings" panose="05000000000000000000" pitchFamily="2" charset="2"/>
                      </a:rPr>
                      <m:t>↓</m:t>
                    </m:r>
                  </m:oMath>
                </a14:m>
                <a:r>
                  <a:rPr lang="en-US" dirty="0"/>
                  <a:t> nCr</a:t>
                </a:r>
              </a:p>
              <a:p>
                <a:pPr lvl="1"/>
                <a:r>
                  <a:rPr lang="en-US" dirty="0"/>
                  <a:t>Enter value of </a:t>
                </a:r>
                <a:r>
                  <a:rPr lang="en-US" i="1" dirty="0"/>
                  <a:t>r</a:t>
                </a:r>
              </a:p>
              <a:p>
                <a:r>
                  <a:rPr lang="en-US" dirty="0" err="1">
                    <a:solidFill>
                      <a:schemeClr val="accent3"/>
                    </a:solidFill>
                  </a:rPr>
                  <a:t>NumWorks</a:t>
                </a:r>
                <a:endParaRPr lang="en-US" dirty="0">
                  <a:solidFill>
                    <a:schemeClr val="accent3"/>
                  </a:solidFill>
                </a:endParaRPr>
              </a:p>
              <a:p>
                <a:pPr lvl="1"/>
                <a:r>
                  <a:rPr lang="en-US" dirty="0"/>
                  <a:t>Press Toolbox button</a:t>
                </a:r>
              </a:p>
              <a:p>
                <a:pPr lvl="1"/>
                <a:r>
                  <a:rPr lang="en-US" dirty="0"/>
                  <a:t>Down to Probability</a:t>
                </a:r>
              </a:p>
              <a:p>
                <a:pPr lvl="1"/>
                <a:r>
                  <a:rPr lang="en-US" dirty="0"/>
                  <a:t>Down to Combinatorics</a:t>
                </a:r>
              </a:p>
              <a:p>
                <a:pPr lvl="1"/>
                <a14:m>
                  <m:oMath xmlns:m="http://schemas.openxmlformats.org/officeDocument/2006/math">
                    <m:d>
                      <m:dPr>
                        <m:ctrlPr>
                          <a:rPr lang="en-US" b="0" i="1" dirty="0" smtClean="0">
                            <a:latin typeface="Cambria Math" panose="02040503050406030204" pitchFamily="18" charset="0"/>
                          </a:rPr>
                        </m:ctrlPr>
                      </m:dPr>
                      <m:e>
                        <m:m>
                          <m:mPr>
                            <m:plcHide m:val="on"/>
                            <m:mcs>
                              <m:mc>
                                <m:mcPr>
                                  <m:count m:val="1"/>
                                  <m:mcJc m:val="center"/>
                                </m:mcPr>
                              </m:mc>
                            </m:mcs>
                            <m:ctrlPr>
                              <a:rPr lang="en-US" b="0" i="1" dirty="0" smtClean="0">
                                <a:latin typeface="Cambria Math" panose="02040503050406030204" pitchFamily="18" charset="0"/>
                              </a:rPr>
                            </m:ctrlPr>
                          </m:mPr>
                          <m:mr>
                            <m:e>
                              <m:r>
                                <a:rPr lang="en-US" b="0" i="1" dirty="0" smtClean="0">
                                  <a:latin typeface="Cambria Math" panose="02040503050406030204" pitchFamily="18" charset="0"/>
                                </a:rPr>
                                <m:t>𝑛</m:t>
                              </m:r>
                            </m:e>
                          </m:mr>
                          <m:mr>
                            <m:e>
                              <m:r>
                                <a:rPr lang="en-US" b="0" i="1" dirty="0" smtClean="0">
                                  <a:latin typeface="Cambria Math" panose="02040503050406030204" pitchFamily="18" charset="0"/>
                                </a:rPr>
                                <m:t>𝑘</m:t>
                              </m:r>
                            </m:e>
                          </m:mr>
                        </m:m>
                      </m:e>
                    </m:d>
                  </m:oMath>
                </a14:m>
                <a:endParaRPr lang="en-US" dirty="0"/>
              </a:p>
              <a:p>
                <a:pPr lvl="1"/>
                <a:r>
                  <a:rPr lang="en-US" dirty="0"/>
                  <a:t>Enter </a:t>
                </a:r>
                <a:r>
                  <a:rPr lang="en-US" i="1" dirty="0"/>
                  <a:t>n </a:t>
                </a:r>
                <a:r>
                  <a:rPr lang="en-US" dirty="0"/>
                  <a:t>then</a:t>
                </a:r>
                <a:r>
                  <a:rPr lang="en-US" i="1" dirty="0"/>
                  <a:t> r</a:t>
                </a:r>
                <a:endParaRPr lang="en-US" dirty="0"/>
              </a:p>
              <a:p>
                <a:endParaRPr lang="en-US" dirty="0"/>
              </a:p>
            </p:txBody>
          </p:sp>
        </mc:Choice>
        <mc:Fallback xmlns="">
          <p:sp>
            <p:nvSpPr>
              <p:cNvPr id="3" name="Content Placeholder 2">
                <a:extLst>
                  <a:ext uri="{FF2B5EF4-FFF2-40B4-BE49-F238E27FC236}">
                    <a16:creationId xmlns:a16="http://schemas.microsoft.com/office/drawing/2014/main" id="{0452FD68-4809-4A8F-9EE8-93137ACCEC1B}"/>
                  </a:ext>
                </a:extLst>
              </p:cNvPr>
              <p:cNvSpPr>
                <a:spLocks noGrp="1" noRot="1" noChangeAspect="1" noMove="1" noResize="1" noEditPoints="1" noAdjustHandles="1" noChangeArrowheads="1" noChangeShapeType="1" noTextEdit="1"/>
              </p:cNvSpPr>
              <p:nvPr>
                <p:ph sz="half" idx="1"/>
              </p:nvPr>
            </p:nvSpPr>
            <p:spPr>
              <a:blipFill>
                <a:blip r:embed="rId3"/>
                <a:stretch>
                  <a:fillRect l="-1729" t="-2830" b="-3100"/>
                </a:stretch>
              </a:blipFill>
            </p:spPr>
            <p:txBody>
              <a:bodyPr/>
              <a:lstStyle/>
              <a:p>
                <a:r>
                  <a:rPr lang="en-US">
                    <a:noFill/>
                  </a:rPr>
                  <a:t> </a:t>
                </a:r>
              </a:p>
            </p:txBody>
          </p:sp>
        </mc:Fallback>
      </mc:AlternateContent>
      <p:sp>
        <p:nvSpPr>
          <p:cNvPr id="4" name="Content Placeholder 3">
            <a:extLst>
              <a:ext uri="{FF2B5EF4-FFF2-40B4-BE49-F238E27FC236}">
                <a16:creationId xmlns:a16="http://schemas.microsoft.com/office/drawing/2014/main" id="{A5D63B75-9447-4104-B781-0ACDF78B8508}"/>
              </a:ext>
            </a:extLst>
          </p:cNvPr>
          <p:cNvSpPr>
            <a:spLocks noGrp="1"/>
          </p:cNvSpPr>
          <p:nvPr>
            <p:ph sz="half" idx="2"/>
          </p:nvPr>
        </p:nvSpPr>
        <p:spPr/>
        <p:txBody>
          <a:bodyPr>
            <a:normAutofit fontScale="77500" lnSpcReduction="20000"/>
          </a:bodyPr>
          <a:lstStyle/>
          <a:p>
            <a:r>
              <a:rPr lang="en-US" dirty="0"/>
              <a:t>445#21</a:t>
            </a:r>
            <a:br>
              <a:rPr lang="en-US" dirty="0"/>
            </a:br>
            <a:r>
              <a:rPr lang="en-US" dirty="0"/>
              <a:t>Evaluate </a:t>
            </a:r>
            <a:r>
              <a:rPr lang="en-US" baseline="-25000" dirty="0"/>
              <a:t>5</a:t>
            </a:r>
            <a:r>
              <a:rPr lang="en-US" i="1" dirty="0"/>
              <a:t>C</a:t>
            </a:r>
            <a:r>
              <a:rPr lang="en-US" baseline="-25000" dirty="0"/>
              <a:t>1</a:t>
            </a:r>
            <a:endParaRPr lang="en-US" dirty="0"/>
          </a:p>
          <a:p>
            <a:endParaRPr lang="en-US" dirty="0"/>
          </a:p>
          <a:p>
            <a:endParaRPr lang="en-US" dirty="0"/>
          </a:p>
          <a:p>
            <a:endParaRPr lang="en-US" dirty="0"/>
          </a:p>
          <a:p>
            <a:r>
              <a:rPr lang="en-US" dirty="0"/>
              <a:t>Try 445#23</a:t>
            </a:r>
            <a:br>
              <a:rPr lang="en-US" dirty="0"/>
            </a:br>
            <a:r>
              <a:rPr lang="en-US" dirty="0"/>
              <a:t>Evaluate </a:t>
            </a:r>
            <a:r>
              <a:rPr lang="en-US" baseline="-25000" dirty="0"/>
              <a:t>9</a:t>
            </a:r>
            <a:r>
              <a:rPr lang="en-US" i="1" dirty="0"/>
              <a:t>C</a:t>
            </a:r>
            <a:r>
              <a:rPr lang="en-US" baseline="-25000" dirty="0"/>
              <a:t>9</a:t>
            </a:r>
            <a:endParaRPr lang="en-US" dirty="0"/>
          </a:p>
        </p:txBody>
      </p:sp>
    </p:spTree>
    <p:extLst>
      <p:ext uri="{BB962C8B-B14F-4D97-AF65-F5344CB8AC3E}">
        <p14:creationId xmlns:p14="http://schemas.microsoft.com/office/powerpoint/2010/main" val="9125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4016-64D7-4F7C-9327-751AF6416C89}"/>
              </a:ext>
            </a:extLst>
          </p:cNvPr>
          <p:cNvSpPr>
            <a:spLocks noGrp="1"/>
          </p:cNvSpPr>
          <p:nvPr>
            <p:ph type="title"/>
          </p:nvPr>
        </p:nvSpPr>
        <p:spPr/>
        <p:txBody>
          <a:bodyPr>
            <a:normAutofit/>
          </a:bodyPr>
          <a:lstStyle/>
          <a:p>
            <a:r>
              <a:rPr lang="en-US" dirty="0"/>
              <a:t>8.6A Permutations and Combinations</a:t>
            </a:r>
          </a:p>
        </p:txBody>
      </p:sp>
      <p:sp>
        <p:nvSpPr>
          <p:cNvPr id="3" name="Content Placeholder 2">
            <a:extLst>
              <a:ext uri="{FF2B5EF4-FFF2-40B4-BE49-F238E27FC236}">
                <a16:creationId xmlns:a16="http://schemas.microsoft.com/office/drawing/2014/main" id="{00A66E0F-8342-4980-91A6-38C4962A9FE2}"/>
              </a:ext>
            </a:extLst>
          </p:cNvPr>
          <p:cNvSpPr>
            <a:spLocks noGrp="1"/>
          </p:cNvSpPr>
          <p:nvPr>
            <p:ph sz="half" idx="1"/>
          </p:nvPr>
        </p:nvSpPr>
        <p:spPr/>
        <p:txBody>
          <a:bodyPr>
            <a:normAutofit/>
          </a:bodyPr>
          <a:lstStyle/>
          <a:p>
            <a:r>
              <a:rPr lang="en-US" dirty="0"/>
              <a:t>Count the possible combinations of 4 letters chosen from the list P, Q, R, S, T, U.</a:t>
            </a:r>
          </a:p>
          <a:p>
            <a:endParaRPr lang="en-US" dirty="0"/>
          </a:p>
        </p:txBody>
      </p:sp>
      <p:sp>
        <p:nvSpPr>
          <p:cNvPr id="4" name="Content Placeholder 3">
            <a:extLst>
              <a:ext uri="{FF2B5EF4-FFF2-40B4-BE49-F238E27FC236}">
                <a16:creationId xmlns:a16="http://schemas.microsoft.com/office/drawing/2014/main" id="{37AECE6B-8DD3-4208-8867-A35B7F13850F}"/>
              </a:ext>
            </a:extLst>
          </p:cNvPr>
          <p:cNvSpPr>
            <a:spLocks noGrp="1"/>
          </p:cNvSpPr>
          <p:nvPr>
            <p:ph sz="half" idx="2"/>
          </p:nvPr>
        </p:nvSpPr>
        <p:spPr>
          <a:xfrm>
            <a:off x="6197600" y="1600200"/>
            <a:ext cx="5994400" cy="5257800"/>
          </a:xfrm>
        </p:spPr>
        <p:txBody>
          <a:bodyPr>
            <a:normAutofit/>
          </a:bodyPr>
          <a:lstStyle/>
          <a:p>
            <a:r>
              <a:rPr lang="en-US" dirty="0"/>
              <a:t>Try 445#17</a:t>
            </a:r>
            <a:br>
              <a:rPr lang="en-US" dirty="0"/>
            </a:br>
            <a:r>
              <a:rPr lang="en-US" dirty="0"/>
              <a:t>A, B, C, D; </a:t>
            </a:r>
            <a:r>
              <a:rPr lang="en-US" i="1" dirty="0"/>
              <a:t>r</a:t>
            </a:r>
            <a:r>
              <a:rPr lang="en-US" dirty="0"/>
              <a:t> = 3</a:t>
            </a:r>
          </a:p>
          <a:p>
            <a:endParaRPr lang="en-US" dirty="0"/>
          </a:p>
        </p:txBody>
      </p:sp>
    </p:spTree>
    <p:extLst>
      <p:ext uri="{BB962C8B-B14F-4D97-AF65-F5344CB8AC3E}">
        <p14:creationId xmlns:p14="http://schemas.microsoft.com/office/powerpoint/2010/main" val="31798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37C4-8965-41AE-9675-F206E3A30CD1}"/>
              </a:ext>
            </a:extLst>
          </p:cNvPr>
          <p:cNvSpPr>
            <a:spLocks noGrp="1"/>
          </p:cNvSpPr>
          <p:nvPr>
            <p:ph type="title"/>
          </p:nvPr>
        </p:nvSpPr>
        <p:spPr/>
        <p:txBody>
          <a:bodyPr>
            <a:normAutofit/>
          </a:bodyPr>
          <a:lstStyle/>
          <a:p>
            <a:r>
              <a:rPr lang="en-US" dirty="0"/>
              <a:t>8.6A Permutations and Combinations</a:t>
            </a:r>
          </a:p>
        </p:txBody>
      </p:sp>
      <p:sp>
        <p:nvSpPr>
          <p:cNvPr id="3" name="Content Placeholder 2">
            <a:extLst>
              <a:ext uri="{FF2B5EF4-FFF2-40B4-BE49-F238E27FC236}">
                <a16:creationId xmlns:a16="http://schemas.microsoft.com/office/drawing/2014/main" id="{F37F3F6C-ABBE-4161-98C5-8D04938C5374}"/>
              </a:ext>
            </a:extLst>
          </p:cNvPr>
          <p:cNvSpPr>
            <a:spLocks noGrp="1"/>
          </p:cNvSpPr>
          <p:nvPr>
            <p:ph sz="half" idx="1"/>
          </p:nvPr>
        </p:nvSpPr>
        <p:spPr/>
        <p:txBody>
          <a:bodyPr>
            <a:normAutofit/>
          </a:bodyPr>
          <a:lstStyle/>
          <a:p>
            <a:r>
              <a:rPr lang="en-US" sz="2800" dirty="0"/>
              <a:t>You are listening to music. You have time to listen to 3 songs from your playlist of 16 songs. How many combinations of 3 songs are possible?</a:t>
            </a:r>
          </a:p>
        </p:txBody>
      </p:sp>
      <p:sp>
        <p:nvSpPr>
          <p:cNvPr id="4" name="Content Placeholder 3">
            <a:extLst>
              <a:ext uri="{FF2B5EF4-FFF2-40B4-BE49-F238E27FC236}">
                <a16:creationId xmlns:a16="http://schemas.microsoft.com/office/drawing/2014/main" id="{048E5ABB-DAF3-4C7E-A750-35F7EBA75F07}"/>
              </a:ext>
            </a:extLst>
          </p:cNvPr>
          <p:cNvSpPr>
            <a:spLocks noGrp="1"/>
          </p:cNvSpPr>
          <p:nvPr>
            <p:ph sz="half" idx="2"/>
          </p:nvPr>
        </p:nvSpPr>
        <p:spPr/>
        <p:txBody>
          <a:bodyPr>
            <a:normAutofit/>
          </a:bodyPr>
          <a:lstStyle/>
          <a:p>
            <a:r>
              <a:rPr lang="en-US" sz="2800" dirty="0"/>
              <a:t>Try 445#27</a:t>
            </a:r>
            <a:br>
              <a:rPr lang="en-US" sz="2800" dirty="0"/>
            </a:br>
            <a:r>
              <a:rPr lang="en-US" sz="2800" dirty="0"/>
              <a:t>A team of 25 rowers attends a rowing tournament. Five rowers compete at a time. How many combinations of 5 rowers are possible?</a:t>
            </a:r>
          </a:p>
        </p:txBody>
      </p:sp>
    </p:spTree>
    <p:extLst>
      <p:ext uri="{BB962C8B-B14F-4D97-AF65-F5344CB8AC3E}">
        <p14:creationId xmlns:p14="http://schemas.microsoft.com/office/powerpoint/2010/main" val="85872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C839-CA9E-496E-ABB8-CDF7B3C41A80}"/>
              </a:ext>
            </a:extLst>
          </p:cNvPr>
          <p:cNvSpPr>
            <a:spLocks noGrp="1"/>
          </p:cNvSpPr>
          <p:nvPr>
            <p:ph type="title"/>
          </p:nvPr>
        </p:nvSpPr>
        <p:spPr/>
        <p:txBody>
          <a:bodyPr/>
          <a:lstStyle/>
          <a:p>
            <a:r>
              <a:rPr lang="en-US" dirty="0"/>
              <a:t>8.6A Permutations and Combinations</a:t>
            </a:r>
          </a:p>
        </p:txBody>
      </p:sp>
      <p:sp>
        <p:nvSpPr>
          <p:cNvPr id="3" name="Content Placeholder 2">
            <a:extLst>
              <a:ext uri="{FF2B5EF4-FFF2-40B4-BE49-F238E27FC236}">
                <a16:creationId xmlns:a16="http://schemas.microsoft.com/office/drawing/2014/main" id="{4D14DA3E-32B0-4A27-A81E-0DE1B32F4332}"/>
              </a:ext>
            </a:extLst>
          </p:cNvPr>
          <p:cNvSpPr>
            <a:spLocks noGrp="1"/>
          </p:cNvSpPr>
          <p:nvPr>
            <p:ph sz="half" idx="1"/>
          </p:nvPr>
        </p:nvSpPr>
        <p:spPr/>
        <p:txBody>
          <a:bodyPr>
            <a:normAutofit/>
          </a:bodyPr>
          <a:lstStyle/>
          <a:p>
            <a:r>
              <a:rPr lang="en-US" sz="2800" dirty="0">
                <a:solidFill>
                  <a:schemeClr val="accent3"/>
                </a:solidFill>
              </a:rPr>
              <a:t>Tell whether to use a permutation or combination, then answer the question.</a:t>
            </a:r>
          </a:p>
          <a:p>
            <a:r>
              <a:rPr lang="en-US" sz="2800" dirty="0"/>
              <a:t>446#33</a:t>
            </a:r>
            <a:br>
              <a:rPr lang="en-US" sz="2800" dirty="0"/>
            </a:br>
            <a:r>
              <a:rPr lang="en-US" sz="2800" dirty="0"/>
              <a:t>To complete an exam, you must answer 8 questions from a list of 10 questions. In how many ways can you complete the exam?</a:t>
            </a:r>
          </a:p>
        </p:txBody>
      </p:sp>
      <p:sp>
        <p:nvSpPr>
          <p:cNvPr id="4" name="Content Placeholder 3">
            <a:extLst>
              <a:ext uri="{FF2B5EF4-FFF2-40B4-BE49-F238E27FC236}">
                <a16:creationId xmlns:a16="http://schemas.microsoft.com/office/drawing/2014/main" id="{106DDBA1-CB84-49A5-9DBC-E2812D22726C}"/>
              </a:ext>
            </a:extLst>
          </p:cNvPr>
          <p:cNvSpPr>
            <a:spLocks noGrp="1"/>
          </p:cNvSpPr>
          <p:nvPr>
            <p:ph sz="half" idx="2"/>
          </p:nvPr>
        </p:nvSpPr>
        <p:spPr/>
        <p:txBody>
          <a:bodyPr>
            <a:normAutofit/>
          </a:bodyPr>
          <a:lstStyle/>
          <a:p>
            <a:r>
              <a:rPr lang="en-US" sz="2800" dirty="0"/>
              <a:t>Try 446#35</a:t>
            </a:r>
            <a:br>
              <a:rPr lang="en-US" sz="2800" dirty="0"/>
            </a:br>
            <a:r>
              <a:rPr lang="en-US" sz="2800" dirty="0"/>
              <a:t>Fifty-two athletes are competing in a bicycle race. In how many orders can the bicyclists finish first, second, and third?</a:t>
            </a:r>
          </a:p>
        </p:txBody>
      </p:sp>
    </p:spTree>
    <p:extLst>
      <p:ext uri="{BB962C8B-B14F-4D97-AF65-F5344CB8AC3E}">
        <p14:creationId xmlns:p14="http://schemas.microsoft.com/office/powerpoint/2010/main" val="137442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837C4-8965-41AE-9675-F206E3A30CD1}"/>
              </a:ext>
            </a:extLst>
          </p:cNvPr>
          <p:cNvSpPr>
            <a:spLocks noGrp="1"/>
          </p:cNvSpPr>
          <p:nvPr>
            <p:ph type="title"/>
          </p:nvPr>
        </p:nvSpPr>
        <p:spPr/>
        <p:txBody>
          <a:bodyPr>
            <a:normAutofit/>
          </a:bodyPr>
          <a:lstStyle/>
          <a:p>
            <a:r>
              <a:rPr lang="en-US" dirty="0"/>
              <a:t>8.6A Permutations and Combinations</a:t>
            </a:r>
          </a:p>
        </p:txBody>
      </p:sp>
      <p:sp>
        <p:nvSpPr>
          <p:cNvPr id="3" name="Content Placeholder 2">
            <a:extLst>
              <a:ext uri="{FF2B5EF4-FFF2-40B4-BE49-F238E27FC236}">
                <a16:creationId xmlns:a16="http://schemas.microsoft.com/office/drawing/2014/main" id="{F37F3F6C-ABBE-4161-98C5-8D04938C5374}"/>
              </a:ext>
            </a:extLst>
          </p:cNvPr>
          <p:cNvSpPr>
            <a:spLocks noGrp="1"/>
          </p:cNvSpPr>
          <p:nvPr>
            <p:ph sz="half" idx="1"/>
          </p:nvPr>
        </p:nvSpPr>
        <p:spPr/>
        <p:txBody>
          <a:bodyPr>
            <a:normAutofit fontScale="92500" lnSpcReduction="20000"/>
          </a:bodyPr>
          <a:lstStyle/>
          <a:p>
            <a:r>
              <a:rPr lang="en-US" dirty="0"/>
              <a:t>An art teacher has selected 13 projects, including one of yours and one of your friend’s, to put into a display case in the hallway. The projects are placed at random. There is room for 2 projects in the middle row of the case. What is the probability that your project and your friend’s project are the 2 placed in the middle row?</a:t>
            </a:r>
          </a:p>
          <a:p>
            <a:endParaRPr lang="en-US" dirty="0"/>
          </a:p>
        </p:txBody>
      </p:sp>
      <p:sp>
        <p:nvSpPr>
          <p:cNvPr id="4" name="Content Placeholder 3">
            <a:extLst>
              <a:ext uri="{FF2B5EF4-FFF2-40B4-BE49-F238E27FC236}">
                <a16:creationId xmlns:a16="http://schemas.microsoft.com/office/drawing/2014/main" id="{048E5ABB-DAF3-4C7E-A750-35F7EBA75F07}"/>
              </a:ext>
            </a:extLst>
          </p:cNvPr>
          <p:cNvSpPr>
            <a:spLocks noGrp="1"/>
          </p:cNvSpPr>
          <p:nvPr>
            <p:ph sz="half" idx="2"/>
          </p:nvPr>
        </p:nvSpPr>
        <p:spPr/>
        <p:txBody>
          <a:bodyPr>
            <a:normAutofit fontScale="92500" lnSpcReduction="20000"/>
          </a:bodyPr>
          <a:lstStyle/>
          <a:p>
            <a:r>
              <a:rPr lang="en-US" dirty="0"/>
              <a:t>Try 446#37</a:t>
            </a:r>
            <a:br>
              <a:rPr lang="en-US" dirty="0"/>
            </a:br>
            <a:r>
              <a:rPr lang="en-US" dirty="0"/>
              <a:t>You and your friend are in the studio audience on a game show. From an audience of 300 people, 2 people are randomly selected as contestants. What is the probability that your and your friend are chosen?</a:t>
            </a:r>
          </a:p>
        </p:txBody>
      </p:sp>
      <p:sp>
        <p:nvSpPr>
          <p:cNvPr id="5" name="TextBox 4">
            <a:extLst>
              <a:ext uri="{FF2B5EF4-FFF2-40B4-BE49-F238E27FC236}">
                <a16:creationId xmlns:a16="http://schemas.microsoft.com/office/drawing/2014/main" id="{B997D956-2E18-436A-8FBB-4E021E336EE7}"/>
              </a:ext>
            </a:extLst>
          </p:cNvPr>
          <p:cNvSpPr txBox="1"/>
          <p:nvPr/>
        </p:nvSpPr>
        <p:spPr>
          <a:xfrm>
            <a:off x="6096000" y="5903893"/>
            <a:ext cx="6096000" cy="954107"/>
          </a:xfrm>
          <a:prstGeom prst="rect">
            <a:avLst/>
          </a:prstGeom>
          <a:noFill/>
        </p:spPr>
        <p:txBody>
          <a:bodyPr wrap="square" rtlCol="0">
            <a:spAutoFit/>
          </a:bodyPr>
          <a:lstStyle/>
          <a:p>
            <a:r>
              <a:rPr lang="en-US" sz="2800" dirty="0"/>
              <a:t>445 #1, 3, 5, 7, 9, 13, 14, 15, 16, 17, 19, 21, 23, 27, 28, 33, 34, 35, 37, 38 </a:t>
            </a:r>
          </a:p>
        </p:txBody>
      </p:sp>
    </p:spTree>
    <p:extLst>
      <p:ext uri="{BB962C8B-B14F-4D97-AF65-F5344CB8AC3E}">
        <p14:creationId xmlns:p14="http://schemas.microsoft.com/office/powerpoint/2010/main" val="270030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06C2C-4EA8-49D9-B89B-905E714F3000}"/>
              </a:ext>
            </a:extLst>
          </p:cNvPr>
          <p:cNvSpPr>
            <a:spLocks noGrp="1"/>
          </p:cNvSpPr>
          <p:nvPr>
            <p:ph type="title"/>
          </p:nvPr>
        </p:nvSpPr>
        <p:spPr/>
        <p:txBody>
          <a:bodyPr>
            <a:normAutofit/>
          </a:bodyPr>
          <a:lstStyle/>
          <a:p>
            <a:r>
              <a:rPr lang="en-US" dirty="0"/>
              <a:t>8.6B the Binomial Theorem</a:t>
            </a:r>
          </a:p>
        </p:txBody>
      </p:sp>
      <p:sp>
        <p:nvSpPr>
          <p:cNvPr id="3" name="Text Placeholder 2">
            <a:extLst>
              <a:ext uri="{FF2B5EF4-FFF2-40B4-BE49-F238E27FC236}">
                <a16:creationId xmlns:a16="http://schemas.microsoft.com/office/drawing/2014/main" id="{796F346B-290D-4440-9D0F-DBC558D61B2C}"/>
              </a:ext>
            </a:extLst>
          </p:cNvPr>
          <p:cNvSpPr>
            <a:spLocks noGrp="1"/>
          </p:cNvSpPr>
          <p:nvPr>
            <p:ph type="body" idx="1"/>
          </p:nvPr>
        </p:nvSpPr>
        <p:spPr/>
        <p:txBody>
          <a:bodyPr/>
          <a:lstStyle/>
          <a:p>
            <a:r>
              <a:rPr lang="en-US" dirty="0"/>
              <a:t>After this lesson…</a:t>
            </a:r>
          </a:p>
          <a:p>
            <a:r>
              <a:rPr lang="en-US" dirty="0"/>
              <a:t>• I can expand powers of binomials using the binomial theorem.</a:t>
            </a:r>
          </a:p>
          <a:p>
            <a:r>
              <a:rPr lang="en-US" dirty="0"/>
              <a:t>• I can find coefficients in a binomial expansion.</a:t>
            </a:r>
          </a:p>
        </p:txBody>
      </p:sp>
    </p:spTree>
    <p:extLst>
      <p:ext uri="{BB962C8B-B14F-4D97-AF65-F5344CB8AC3E}">
        <p14:creationId xmlns:p14="http://schemas.microsoft.com/office/powerpoint/2010/main" val="3752132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8.6B Combinations and the Binomial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chemeClr val="accent5"/>
                    </a:solidFill>
                  </a:rPr>
                  <a:t>Binomial Theorem</a:t>
                </a:r>
              </a:p>
              <a:p>
                <a:pPr lvl="1"/>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𝑏</m:t>
                            </m:r>
                          </m:e>
                        </m:d>
                      </m:e>
                      <m:sup>
                        <m:r>
                          <a:rPr lang="en-US" i="1" dirty="0">
                            <a:latin typeface="Cambria Math" panose="02040503050406030204" pitchFamily="18" charset="0"/>
                          </a:rPr>
                          <m:t>𝑛</m:t>
                        </m:r>
                      </m:sup>
                    </m:sSup>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sPre>
                          <m:sPrePr>
                            <m:ctrlPr>
                              <a:rPr lang="en-US" i="1" dirty="0">
                                <a:latin typeface="Cambria Math" panose="02040503050406030204" pitchFamily="18" charset="0"/>
                              </a:rPr>
                            </m:ctrlPr>
                          </m:sPrePr>
                          <m:sub>
                            <m:r>
                              <a:rPr lang="en-US" i="1" dirty="0">
                                <a:latin typeface="Cambria Math" panose="02040503050406030204" pitchFamily="18" charset="0"/>
                              </a:rPr>
                              <m:t>𝑛</m:t>
                            </m:r>
                          </m:sub>
                          <m:sup/>
                          <m:e>
                            <m:r>
                              <a:rPr lang="en-US" i="1" dirty="0">
                                <a:latin typeface="Cambria Math" panose="02040503050406030204" pitchFamily="18" charset="0"/>
                              </a:rPr>
                              <m:t>𝐶</m:t>
                            </m:r>
                          </m:e>
                        </m:sPre>
                      </m:e>
                      <m:sub>
                        <m:r>
                          <a:rPr lang="en-US" i="1" dirty="0">
                            <a:latin typeface="Cambria Math" panose="02040503050406030204" pitchFamily="18" charset="0"/>
                          </a:rPr>
                          <m:t>0</m:t>
                        </m:r>
                      </m:sub>
                    </m:sSub>
                    <m:sSup>
                      <m:sSupPr>
                        <m:ctrlPr>
                          <a:rPr lang="en-US" b="0" i="1" dirty="0" smtClean="0">
                            <a:latin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𝑛</m:t>
                        </m:r>
                        <m:r>
                          <a:rPr lang="en-US" b="0" i="1" dirty="0" smtClean="0">
                            <a:latin typeface="Cambria Math" panose="02040503050406030204" pitchFamily="18" charset="0"/>
                          </a:rPr>
                          <m:t>−0</m:t>
                        </m:r>
                      </m:sup>
                    </m:s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𝑏</m:t>
                        </m:r>
                      </m:e>
                      <m:sup>
                        <m:r>
                          <a:rPr lang="en-US" i="1" dirty="0">
                            <a:latin typeface="Cambria Math" panose="02040503050406030204" pitchFamily="18" charset="0"/>
                          </a:rPr>
                          <m:t>0</m:t>
                        </m:r>
                      </m:sup>
                    </m:sSup>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sPre>
                          <m:sPrePr>
                            <m:ctrlPr>
                              <a:rPr lang="en-US" i="1" dirty="0">
                                <a:latin typeface="Cambria Math" panose="02040503050406030204" pitchFamily="18" charset="0"/>
                              </a:rPr>
                            </m:ctrlPr>
                          </m:sPrePr>
                          <m:sub>
                            <m:r>
                              <a:rPr lang="en-US" i="1" dirty="0">
                                <a:latin typeface="Cambria Math" panose="02040503050406030204" pitchFamily="18" charset="0"/>
                              </a:rPr>
                              <m:t>𝑛</m:t>
                            </m:r>
                          </m:sub>
                          <m:sup/>
                          <m:e>
                            <m:r>
                              <a:rPr lang="en-US" i="1" dirty="0">
                                <a:latin typeface="Cambria Math" panose="02040503050406030204" pitchFamily="18" charset="0"/>
                              </a:rPr>
                              <m:t>𝐶</m:t>
                            </m:r>
                          </m:e>
                        </m:sPre>
                      </m:e>
                      <m:sub>
                        <m:r>
                          <a:rPr lang="en-US" i="1" dirty="0">
                            <a:latin typeface="Cambria Math" panose="02040503050406030204" pitchFamily="18" charset="0"/>
                          </a:rPr>
                          <m:t>1</m:t>
                        </m:r>
                      </m:sub>
                    </m:sSub>
                    <m:sSup>
                      <m:sSupPr>
                        <m:ctrlPr>
                          <a:rPr lang="en-US" b="0" i="1" dirty="0" smtClean="0">
                            <a:latin typeface="Cambria Math" panose="02040503050406030204" pitchFamily="18" charset="0"/>
                          </a:rPr>
                        </m:ctrlPr>
                      </m:sSupPr>
                      <m:e>
                        <m:r>
                          <a:rPr lang="en-US" i="1" dirty="0">
                            <a:latin typeface="Cambria Math" panose="02040503050406030204" pitchFamily="18" charset="0"/>
                          </a:rPr>
                          <m:t>𝑎</m:t>
                        </m:r>
                      </m:e>
                      <m:sup>
                        <m:r>
                          <a:rPr lang="en-US" i="1" dirty="0">
                            <a:latin typeface="Cambria Math" panose="02040503050406030204" pitchFamily="18" charset="0"/>
                          </a:rPr>
                          <m:t>𝑛</m:t>
                        </m:r>
                        <m:r>
                          <a:rPr lang="en-US" i="1" dirty="0">
                            <a:latin typeface="Cambria Math" panose="02040503050406030204" pitchFamily="18" charset="0"/>
                          </a:rPr>
                          <m:t>−1</m:t>
                        </m:r>
                      </m:sup>
                    </m:sSup>
                    <m:sSup>
                      <m:sSupPr>
                        <m:ctrlPr>
                          <a:rPr lang="en-US" b="0" i="1" dirty="0" smtClean="0">
                            <a:latin typeface="Cambria Math" panose="02040503050406030204" pitchFamily="18" charset="0"/>
                          </a:rPr>
                        </m:ctrlPr>
                      </m:sSupPr>
                      <m:e>
                        <m:r>
                          <a:rPr lang="en-US" i="1" dirty="0">
                            <a:latin typeface="Cambria Math" panose="02040503050406030204" pitchFamily="18" charset="0"/>
                          </a:rPr>
                          <m:t>𝑏</m:t>
                        </m:r>
                      </m:e>
                      <m:sup>
                        <m:r>
                          <a:rPr lang="en-US" i="1" dirty="0">
                            <a:latin typeface="Cambria Math" panose="02040503050406030204" pitchFamily="18" charset="0"/>
                          </a:rPr>
                          <m:t>1</m:t>
                        </m:r>
                      </m:sup>
                    </m:sSup>
                    <m:r>
                      <a:rPr lang="en-US" i="1" dirty="0">
                        <a:latin typeface="Cambria Math" panose="02040503050406030204" pitchFamily="18" charset="0"/>
                      </a:rPr>
                      <m:t>+</m:t>
                    </m:r>
                    <m:r>
                      <a:rPr lang="en-US" b="0" i="1" dirty="0" smtClean="0">
                        <a:latin typeface="Cambria Math" panose="02040503050406030204" pitchFamily="18" charset="0"/>
                      </a:rPr>
                      <m:t>⋯</m:t>
                    </m:r>
                    <m:r>
                      <a:rPr lang="en-US" i="1" dirty="0">
                        <a:latin typeface="Cambria Math" panose="02040503050406030204" pitchFamily="18" charset="0"/>
                      </a:rPr>
                      <m:t>+</m:t>
                    </m:r>
                    <m:sSub>
                      <m:sSubPr>
                        <m:ctrlPr>
                          <a:rPr lang="en-US" b="0" i="1" dirty="0" smtClean="0">
                            <a:latin typeface="Cambria Math" panose="02040503050406030204" pitchFamily="18" charset="0"/>
                          </a:rPr>
                        </m:ctrlPr>
                      </m:sSubPr>
                      <m:e>
                        <m:sPre>
                          <m:sPrePr>
                            <m:ctrlPr>
                              <a:rPr lang="en-US" i="1" dirty="0">
                                <a:latin typeface="Cambria Math" panose="02040503050406030204" pitchFamily="18" charset="0"/>
                              </a:rPr>
                            </m:ctrlPr>
                          </m:sPrePr>
                          <m:sub>
                            <m:r>
                              <a:rPr lang="en-US" i="1" dirty="0" err="1">
                                <a:latin typeface="Cambria Math" panose="02040503050406030204" pitchFamily="18" charset="0"/>
                              </a:rPr>
                              <m:t>𝑛</m:t>
                            </m:r>
                          </m:sub>
                          <m:sup/>
                          <m:e>
                            <m:r>
                              <a:rPr lang="en-US" i="1" dirty="0" err="1">
                                <a:latin typeface="Cambria Math" panose="02040503050406030204" pitchFamily="18" charset="0"/>
                              </a:rPr>
                              <m:t>𝐶</m:t>
                            </m:r>
                          </m:e>
                        </m:sPre>
                      </m:e>
                      <m:sub>
                        <m:r>
                          <a:rPr lang="en-US" i="1" dirty="0" err="1">
                            <a:latin typeface="Cambria Math" panose="02040503050406030204" pitchFamily="18" charset="0"/>
                          </a:rPr>
                          <m:t>𝑟</m:t>
                        </m:r>
                      </m:sub>
                    </m:sSub>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𝑎</m:t>
                        </m:r>
                      </m:e>
                      <m:sup>
                        <m:r>
                          <a:rPr lang="en-US" i="1" dirty="0" err="1">
                            <a:latin typeface="Cambria Math" panose="02040503050406030204" pitchFamily="18" charset="0"/>
                          </a:rPr>
                          <m:t>𝑛</m:t>
                        </m:r>
                        <m:r>
                          <a:rPr lang="en-US" b="0" i="1" dirty="0" smtClean="0">
                            <a:latin typeface="Cambria Math" panose="02040503050406030204" pitchFamily="18" charset="0"/>
                          </a:rPr>
                          <m:t>−</m:t>
                        </m:r>
                        <m:r>
                          <a:rPr lang="en-US" b="0" i="1" dirty="0" smtClean="0">
                            <a:latin typeface="Cambria Math" panose="02040503050406030204" pitchFamily="18" charset="0"/>
                          </a:rPr>
                          <m:t>𝑟</m:t>
                        </m:r>
                      </m:sup>
                    </m:sSup>
                    <m:sSup>
                      <m:sSupPr>
                        <m:ctrlPr>
                          <a:rPr lang="en-US" b="0" i="1" dirty="0" smtClean="0">
                            <a:latin typeface="Cambria Math" panose="02040503050406030204" pitchFamily="18" charset="0"/>
                          </a:rPr>
                        </m:ctrlPr>
                      </m:sSupPr>
                      <m:e>
                        <m:r>
                          <a:rPr lang="en-US" i="1" dirty="0" err="1">
                            <a:latin typeface="Cambria Math" panose="02040503050406030204" pitchFamily="18" charset="0"/>
                          </a:rPr>
                          <m:t>𝑏</m:t>
                        </m:r>
                      </m:e>
                      <m:sup>
                        <m:r>
                          <a:rPr lang="en-US" i="1" dirty="0" err="1">
                            <a:latin typeface="Cambria Math" panose="02040503050406030204" pitchFamily="18" charset="0"/>
                          </a:rPr>
                          <m:t>𝑟</m:t>
                        </m:r>
                      </m:sup>
                    </m:sSup>
                  </m:oMath>
                </a14:m>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6"/>
                          </a:solidFill>
                          <a:latin typeface="Cambria Math"/>
                        </a:rPr>
                        <m:t>=</m:t>
                      </m:r>
                      <m:nary>
                        <m:naryPr>
                          <m:chr m:val="∑"/>
                          <m:ctrlPr>
                            <a:rPr lang="en-US" b="0" i="1" smtClean="0">
                              <a:solidFill>
                                <a:schemeClr val="accent6"/>
                              </a:solidFill>
                              <a:latin typeface="Cambria Math" panose="02040503050406030204" pitchFamily="18" charset="0"/>
                            </a:rPr>
                          </m:ctrlPr>
                        </m:naryPr>
                        <m:sub>
                          <m:r>
                            <m:rPr>
                              <m:brk m:alnAt="23"/>
                            </m:rPr>
                            <a:rPr lang="en-US" b="0" i="1" smtClean="0">
                              <a:solidFill>
                                <a:schemeClr val="accent6"/>
                              </a:solidFill>
                              <a:latin typeface="Cambria Math"/>
                            </a:rPr>
                            <m:t>𝑟</m:t>
                          </m:r>
                          <m:r>
                            <a:rPr lang="en-US" b="0" i="1" smtClean="0">
                              <a:solidFill>
                                <a:schemeClr val="accent6"/>
                              </a:solidFill>
                              <a:latin typeface="Cambria Math"/>
                            </a:rPr>
                            <m:t>=0</m:t>
                          </m:r>
                        </m:sub>
                        <m:sup>
                          <m:r>
                            <a:rPr lang="en-US" b="0" i="1" smtClean="0">
                              <a:solidFill>
                                <a:schemeClr val="accent6"/>
                              </a:solidFill>
                              <a:latin typeface="Cambria Math"/>
                            </a:rPr>
                            <m:t>𝑛</m:t>
                          </m:r>
                        </m:sup>
                        <m:e>
                          <m:sSub>
                            <m:sSubPr>
                              <m:ctrlPr>
                                <a:rPr lang="en-US" b="0" i="1" smtClean="0">
                                  <a:solidFill>
                                    <a:schemeClr val="accent6"/>
                                  </a:solidFill>
                                  <a:latin typeface="Cambria Math" panose="02040503050406030204" pitchFamily="18" charset="0"/>
                                </a:rPr>
                              </m:ctrlPr>
                            </m:sSubPr>
                            <m:e>
                              <m:sPre>
                                <m:sPrePr>
                                  <m:ctrlPr>
                                    <a:rPr lang="en-US" b="0" i="1" smtClean="0">
                                      <a:solidFill>
                                        <a:schemeClr val="accent6"/>
                                      </a:solidFill>
                                      <a:latin typeface="Cambria Math" panose="02040503050406030204" pitchFamily="18" charset="0"/>
                                    </a:rPr>
                                  </m:ctrlPr>
                                </m:sPrePr>
                                <m:sub>
                                  <m:r>
                                    <a:rPr lang="en-US" b="0" i="1" smtClean="0">
                                      <a:solidFill>
                                        <a:schemeClr val="accent6"/>
                                      </a:solidFill>
                                      <a:latin typeface="Cambria Math"/>
                                    </a:rPr>
                                    <m:t>𝑛</m:t>
                                  </m:r>
                                </m:sub>
                                <m:sup/>
                                <m:e>
                                  <m:r>
                                    <a:rPr lang="en-US" b="0" i="1" smtClean="0">
                                      <a:solidFill>
                                        <a:schemeClr val="accent6"/>
                                      </a:solidFill>
                                      <a:latin typeface="Cambria Math"/>
                                    </a:rPr>
                                    <m:t>𝐶</m:t>
                                  </m:r>
                                </m:e>
                              </m:sPre>
                            </m:e>
                            <m:sub>
                              <m:r>
                                <a:rPr lang="en-US" b="0" i="1" smtClean="0">
                                  <a:solidFill>
                                    <a:schemeClr val="accent6"/>
                                  </a:solidFill>
                                  <a:latin typeface="Cambria Math"/>
                                </a:rPr>
                                <m:t>𝑟</m:t>
                              </m:r>
                            </m:sub>
                          </m:sSub>
                          <m:sSup>
                            <m:sSupPr>
                              <m:ctrlPr>
                                <a:rPr lang="en-US" b="0" i="1" smtClean="0">
                                  <a:solidFill>
                                    <a:schemeClr val="accent6"/>
                                  </a:solidFill>
                                  <a:latin typeface="Cambria Math" panose="02040503050406030204" pitchFamily="18" charset="0"/>
                                </a:rPr>
                              </m:ctrlPr>
                            </m:sSupPr>
                            <m:e>
                              <m:r>
                                <a:rPr lang="en-US" b="0" i="1" smtClean="0">
                                  <a:solidFill>
                                    <a:schemeClr val="accent6"/>
                                  </a:solidFill>
                                  <a:latin typeface="Cambria Math"/>
                                </a:rPr>
                                <m:t>𝑎</m:t>
                              </m:r>
                            </m:e>
                            <m:sup>
                              <m:r>
                                <a:rPr lang="en-US" b="0" i="1" smtClean="0">
                                  <a:solidFill>
                                    <a:schemeClr val="accent6"/>
                                  </a:solidFill>
                                  <a:latin typeface="Cambria Math"/>
                                </a:rPr>
                                <m:t>𝑛</m:t>
                              </m:r>
                              <m:r>
                                <a:rPr lang="en-US" b="0" i="1" smtClean="0">
                                  <a:solidFill>
                                    <a:schemeClr val="accent6"/>
                                  </a:solidFill>
                                  <a:latin typeface="Cambria Math"/>
                                </a:rPr>
                                <m:t>−</m:t>
                              </m:r>
                              <m:r>
                                <a:rPr lang="en-US" b="0" i="1" smtClean="0">
                                  <a:solidFill>
                                    <a:schemeClr val="accent6"/>
                                  </a:solidFill>
                                  <a:latin typeface="Cambria Math"/>
                                </a:rPr>
                                <m:t>𝑟</m:t>
                              </m:r>
                            </m:sup>
                          </m:sSup>
                          <m:sSup>
                            <m:sSupPr>
                              <m:ctrlPr>
                                <a:rPr lang="en-US" b="0" i="1" smtClean="0">
                                  <a:solidFill>
                                    <a:schemeClr val="accent6"/>
                                  </a:solidFill>
                                  <a:latin typeface="Cambria Math" panose="02040503050406030204" pitchFamily="18" charset="0"/>
                                </a:rPr>
                              </m:ctrlPr>
                            </m:sSupPr>
                            <m:e>
                              <m:r>
                                <a:rPr lang="en-US" b="0" i="1" smtClean="0">
                                  <a:solidFill>
                                    <a:schemeClr val="accent6"/>
                                  </a:solidFill>
                                  <a:latin typeface="Cambria Math"/>
                                </a:rPr>
                                <m:t>𝑏</m:t>
                              </m:r>
                            </m:e>
                            <m:sup>
                              <m:r>
                                <a:rPr lang="en-US" b="0" i="1" smtClean="0">
                                  <a:solidFill>
                                    <a:schemeClr val="accent6"/>
                                  </a:solidFill>
                                  <a:latin typeface="Cambria Math"/>
                                </a:rPr>
                                <m:t>𝑟</m:t>
                              </m:r>
                            </m:sup>
                          </m:sSup>
                        </m:e>
                      </m:nary>
                    </m:oMath>
                  </m:oMathPara>
                </a14:m>
                <a:endParaRPr lang="en-US" dirty="0"/>
              </a:p>
              <a:p>
                <a:pPr lvl="1"/>
                <a:endParaRPr lang="en-US" dirty="0"/>
              </a:p>
              <a:p>
                <a:pPr lvl="1"/>
                <a:endParaRPr lang="en-US" dirty="0"/>
              </a:p>
              <a:p>
                <a:pPr lvl="1"/>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0" t="-2156"/>
                </a:stretch>
              </a:blipFill>
            </p:spPr>
            <p:txBody>
              <a:bodyPr/>
              <a:lstStyle/>
              <a:p>
                <a:r>
                  <a:rPr lang="en-US">
                    <a:noFill/>
                  </a:rPr>
                  <a:t> </a:t>
                </a:r>
              </a:p>
            </p:txBody>
          </p:sp>
        </mc:Fallback>
      </mc:AlternateContent>
    </p:spTree>
    <p:extLst>
      <p:ext uri="{BB962C8B-B14F-4D97-AF65-F5344CB8AC3E}">
        <p14:creationId xmlns:p14="http://schemas.microsoft.com/office/powerpoint/2010/main" val="27626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8.6B Combinations and the Binomial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446#48</a:t>
                </a:r>
                <a:br>
                  <a:rPr lang="en-US" dirty="0"/>
                </a:br>
                <a:r>
                  <a:rPr lang="en-US" dirty="0"/>
                  <a:t>Expand </a:t>
                </a:r>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−4</m:t>
                            </m:r>
                          </m:e>
                        </m:d>
                      </m:e>
                      <m:sup>
                        <m:r>
                          <a:rPr lang="en-US" i="1" dirty="0" smtClean="0">
                            <a:latin typeface="Cambria Math" panose="02040503050406030204" pitchFamily="18" charset="0"/>
                          </a:rPr>
                          <m:t>5</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0" t="-2156"/>
                </a:stretch>
              </a:blipFill>
            </p:spPr>
            <p:txBody>
              <a:bodyPr/>
              <a:lstStyle/>
              <a:p>
                <a:r>
                  <a:rPr lang="en-US">
                    <a:noFill/>
                  </a:rPr>
                  <a:t> </a:t>
                </a:r>
              </a:p>
            </p:txBody>
          </p:sp>
        </mc:Fallback>
      </mc:AlternateContent>
    </p:spTree>
    <p:extLst>
      <p:ext uri="{BB962C8B-B14F-4D97-AF65-F5344CB8AC3E}">
        <p14:creationId xmlns:p14="http://schemas.microsoft.com/office/powerpoint/2010/main" val="36063810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8.6B Combinations and the Binomial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446#51</a:t>
                </a:r>
                <a:br>
                  <a:rPr lang="en-US" dirty="0"/>
                </a:br>
                <a:r>
                  <a:rPr lang="en-US" dirty="0"/>
                  <a:t>Expand </a:t>
                </a:r>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𝑤</m:t>
                                </m:r>
                              </m:e>
                              <m:sup>
                                <m:r>
                                  <a:rPr lang="en-US" b="0" i="1" dirty="0" smtClean="0">
                                    <a:latin typeface="Cambria Math" panose="02040503050406030204" pitchFamily="18" charset="0"/>
                                  </a:rPr>
                                  <m:t>3</m:t>
                                </m:r>
                              </m:sup>
                            </m:sSup>
                            <m:r>
                              <a:rPr lang="en-US" i="1" dirty="0" smtClean="0">
                                <a:latin typeface="Cambria Math" panose="02040503050406030204" pitchFamily="18" charset="0"/>
                              </a:rPr>
                              <m:t>−</m:t>
                            </m:r>
                            <m:r>
                              <a:rPr lang="en-US" b="0" i="1" dirty="0" smtClean="0">
                                <a:latin typeface="Cambria Math" panose="02040503050406030204" pitchFamily="18" charset="0"/>
                              </a:rPr>
                              <m:t>3</m:t>
                            </m:r>
                          </m:e>
                        </m:d>
                      </m:e>
                      <m:sup>
                        <m:r>
                          <a:rPr lang="en-US" i="1" dirty="0" smtClean="0">
                            <a:latin typeface="Cambria Math" panose="02040503050406030204" pitchFamily="18" charset="0"/>
                          </a:rPr>
                          <m:t>4</m:t>
                        </m:r>
                      </m:sup>
                    </m:sSup>
                  </m:oMath>
                </a14:m>
                <a:endParaRPr lang="en-US" dirty="0"/>
              </a:p>
              <a:p>
                <a:endParaRPr lang="en-US" dirty="0"/>
              </a:p>
              <a:p>
                <a:endParaRPr lang="en-US" dirty="0"/>
              </a:p>
              <a:p>
                <a:endParaRPr lang="en-US" dirty="0"/>
              </a:p>
              <a:p>
                <a:endParaRPr lang="en-US" dirty="0"/>
              </a:p>
              <a:p>
                <a:r>
                  <a:rPr lang="en-US" dirty="0"/>
                  <a:t>Try 446#47</a:t>
                </a:r>
                <a:br>
                  <a:rPr lang="en-US" dirty="0"/>
                </a:br>
                <a:r>
                  <a:rPr lang="en-US" dirty="0"/>
                  <a:t>Expand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e>
                      <m:sup>
                        <m:r>
                          <a:rPr lang="en-US" b="0" i="1" smtClean="0">
                            <a:latin typeface="Cambria Math" panose="02040503050406030204" pitchFamily="18" charset="0"/>
                          </a:rPr>
                          <m:t>3</m:t>
                        </m:r>
                      </m:sup>
                    </m:sSup>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0" t="-2156" b="-3504"/>
                </a:stretch>
              </a:blipFill>
            </p:spPr>
            <p:txBody>
              <a:bodyPr/>
              <a:lstStyle/>
              <a:p>
                <a:r>
                  <a:rPr lang="en-US">
                    <a:noFill/>
                  </a:rPr>
                  <a:t> </a:t>
                </a:r>
              </a:p>
            </p:txBody>
          </p:sp>
        </mc:Fallback>
      </mc:AlternateContent>
    </p:spTree>
    <p:extLst>
      <p:ext uri="{BB962C8B-B14F-4D97-AF65-F5344CB8AC3E}">
        <p14:creationId xmlns:p14="http://schemas.microsoft.com/office/powerpoint/2010/main" val="59078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2C28C6-5748-425A-9381-D0804FEC5681}"/>
              </a:ext>
            </a:extLst>
          </p:cNvPr>
          <p:cNvSpPr>
            <a:spLocks noGrp="1"/>
          </p:cNvSpPr>
          <p:nvPr>
            <p:ph type="title"/>
          </p:nvPr>
        </p:nvSpPr>
        <p:spPr/>
        <p:txBody>
          <a:bodyPr/>
          <a:lstStyle/>
          <a:p>
            <a:r>
              <a:rPr lang="en-US" dirty="0"/>
              <a:t>8.1 Sample Spaces and Probability</a:t>
            </a:r>
          </a:p>
        </p:txBody>
      </p:sp>
      <p:sp>
        <p:nvSpPr>
          <p:cNvPr id="5" name="Content Placeholder 4">
            <a:extLst>
              <a:ext uri="{FF2B5EF4-FFF2-40B4-BE49-F238E27FC236}">
                <a16:creationId xmlns:a16="http://schemas.microsoft.com/office/drawing/2014/main" id="{2F073077-10EC-418E-AFAE-D144DE734D81}"/>
              </a:ext>
            </a:extLst>
          </p:cNvPr>
          <p:cNvSpPr>
            <a:spLocks noGrp="1"/>
          </p:cNvSpPr>
          <p:nvPr>
            <p:ph sz="half" idx="1"/>
          </p:nvPr>
        </p:nvSpPr>
        <p:spPr/>
        <p:txBody>
          <a:bodyPr>
            <a:normAutofit/>
          </a:bodyPr>
          <a:lstStyle/>
          <a:p>
            <a:r>
              <a:rPr lang="en-US" dirty="0"/>
              <a:t>408#2 Find the number of possible outcomes and then list all the possible outcomes. </a:t>
            </a:r>
            <a:br>
              <a:rPr lang="en-US" dirty="0"/>
            </a:br>
            <a:r>
              <a:rPr lang="en-US" dirty="0"/>
              <a:t>You flip 4 coins</a:t>
            </a:r>
          </a:p>
        </p:txBody>
      </p:sp>
      <p:pic>
        <p:nvPicPr>
          <p:cNvPr id="8" name="Picture 7">
            <a:extLst>
              <a:ext uri="{FF2B5EF4-FFF2-40B4-BE49-F238E27FC236}">
                <a16:creationId xmlns:a16="http://schemas.microsoft.com/office/drawing/2014/main" id="{8120341A-4535-4CBE-B0B2-F456701BC8B2}"/>
              </a:ext>
            </a:extLst>
          </p:cNvPr>
          <p:cNvPicPr>
            <a:picLocks noChangeAspect="1"/>
          </p:cNvPicPr>
          <p:nvPr/>
        </p:nvPicPr>
        <p:blipFill>
          <a:blip r:embed="rId3"/>
          <a:stretch>
            <a:fillRect/>
          </a:stretch>
        </p:blipFill>
        <p:spPr>
          <a:xfrm>
            <a:off x="121601" y="3587045"/>
            <a:ext cx="746973" cy="731374"/>
          </a:xfrm>
          <a:prstGeom prst="ellipse">
            <a:avLst/>
          </a:prstGeom>
        </p:spPr>
      </p:pic>
      <p:pic>
        <p:nvPicPr>
          <p:cNvPr id="9" name="Picture 8">
            <a:extLst>
              <a:ext uri="{FF2B5EF4-FFF2-40B4-BE49-F238E27FC236}">
                <a16:creationId xmlns:a16="http://schemas.microsoft.com/office/drawing/2014/main" id="{67732466-47C4-4AB1-9838-3A03D9EFE4EA}"/>
              </a:ext>
            </a:extLst>
          </p:cNvPr>
          <p:cNvPicPr>
            <a:picLocks noChangeAspect="1"/>
          </p:cNvPicPr>
          <p:nvPr/>
        </p:nvPicPr>
        <p:blipFill>
          <a:blip r:embed="rId3"/>
          <a:stretch>
            <a:fillRect/>
          </a:stretch>
        </p:blipFill>
        <p:spPr>
          <a:xfrm>
            <a:off x="121601" y="4365194"/>
            <a:ext cx="746972" cy="731373"/>
          </a:xfrm>
          <a:prstGeom prst="ellipse">
            <a:avLst/>
          </a:prstGeom>
        </p:spPr>
      </p:pic>
      <p:pic>
        <p:nvPicPr>
          <p:cNvPr id="10" name="Picture 9">
            <a:extLst>
              <a:ext uri="{FF2B5EF4-FFF2-40B4-BE49-F238E27FC236}">
                <a16:creationId xmlns:a16="http://schemas.microsoft.com/office/drawing/2014/main" id="{5B31D665-DDDF-41DD-94BE-06D2AF485B47}"/>
              </a:ext>
            </a:extLst>
          </p:cNvPr>
          <p:cNvPicPr>
            <a:picLocks noChangeAspect="1"/>
          </p:cNvPicPr>
          <p:nvPr/>
        </p:nvPicPr>
        <p:blipFill>
          <a:blip r:embed="rId3"/>
          <a:stretch>
            <a:fillRect/>
          </a:stretch>
        </p:blipFill>
        <p:spPr>
          <a:xfrm>
            <a:off x="1010845" y="3587045"/>
            <a:ext cx="746973" cy="731374"/>
          </a:xfrm>
          <a:prstGeom prst="ellipse">
            <a:avLst/>
          </a:prstGeom>
        </p:spPr>
      </p:pic>
      <p:pic>
        <p:nvPicPr>
          <p:cNvPr id="11" name="Picture 10">
            <a:extLst>
              <a:ext uri="{FF2B5EF4-FFF2-40B4-BE49-F238E27FC236}">
                <a16:creationId xmlns:a16="http://schemas.microsoft.com/office/drawing/2014/main" id="{CFEDA32F-9511-4AC9-82AA-083714627678}"/>
              </a:ext>
            </a:extLst>
          </p:cNvPr>
          <p:cNvPicPr>
            <a:picLocks noChangeAspect="1"/>
          </p:cNvPicPr>
          <p:nvPr/>
        </p:nvPicPr>
        <p:blipFill>
          <a:blip r:embed="rId4"/>
          <a:stretch>
            <a:fillRect/>
          </a:stretch>
        </p:blipFill>
        <p:spPr>
          <a:xfrm>
            <a:off x="505423" y="3899892"/>
            <a:ext cx="746972" cy="731373"/>
          </a:xfrm>
          <a:prstGeom prst="ellipse">
            <a:avLst/>
          </a:prstGeom>
        </p:spPr>
      </p:pic>
    </p:spTree>
    <p:extLst>
      <p:ext uri="{BB962C8B-B14F-4D97-AF65-F5344CB8AC3E}">
        <p14:creationId xmlns:p14="http://schemas.microsoft.com/office/powerpoint/2010/main" val="3277859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8.6B Combinations and the Binomial Theorem</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normAutofit fontScale="85000" lnSpcReduction="10000"/>
              </a:bodyPr>
              <a:lstStyle/>
              <a:p>
                <a:r>
                  <a:rPr lang="en-US" dirty="0"/>
                  <a:t>446#56</a:t>
                </a:r>
                <a:br>
                  <a:rPr lang="en-US" dirty="0"/>
                </a:br>
                <a:r>
                  <a:rPr lang="en-US" dirty="0"/>
                  <a:t>Find the coefficient of the </a:t>
                </a:r>
                <a14:m>
                  <m:oMath xmlns:m="http://schemas.openxmlformats.org/officeDocument/2006/math">
                    <m:sSup>
                      <m:sSupPr>
                        <m:ctrlPr>
                          <a:rPr lang="en-US" b="0" i="1" dirty="0" smtClean="0">
                            <a:latin typeface="Cambria Math" panose="02040503050406030204" pitchFamily="18" charset="0"/>
                          </a:rPr>
                        </m:ctrlPr>
                      </m:sSupPr>
                      <m:e>
                        <m:r>
                          <a:rPr lang="en-US" i="1" dirty="0" smtClean="0">
                            <a:latin typeface="Cambria Math" panose="02040503050406030204" pitchFamily="18" charset="0"/>
                          </a:rPr>
                          <m:t>𝑥</m:t>
                        </m:r>
                      </m:e>
                      <m:sup>
                        <m:r>
                          <a:rPr lang="en-US" b="0" i="1" dirty="0" smtClean="0">
                            <a:latin typeface="Cambria Math" panose="02040503050406030204" pitchFamily="18" charset="0"/>
                          </a:rPr>
                          <m:t>4</m:t>
                        </m:r>
                      </m:sup>
                    </m:sSup>
                  </m:oMath>
                </a14:m>
                <a:r>
                  <a:rPr lang="en-US" dirty="0"/>
                  <a:t> term in</a:t>
                </a:r>
              </a:p>
              <a:p>
                <a:pPr marL="609585" lvl="1" indent="0">
                  <a:buNone/>
                </a:pPr>
                <a:r>
                  <a:rPr lang="en-US" dirty="0"/>
                  <a:t> </a:t>
                </a:r>
                <a14:m>
                  <m:oMath xmlns:m="http://schemas.openxmlformats.org/officeDocument/2006/math">
                    <m:sSup>
                      <m:sSupPr>
                        <m:ctrlPr>
                          <a:rPr lang="en-US" b="0" i="1" dirty="0" smtClean="0">
                            <a:latin typeface="Cambria Math" panose="02040503050406030204" pitchFamily="18" charset="0"/>
                          </a:rPr>
                        </m:ctrlPr>
                      </m:sSupPr>
                      <m:e>
                        <m:d>
                          <m:dPr>
                            <m:ctrlPr>
                              <a:rPr lang="en-US" i="1" dirty="0" smtClean="0">
                                <a:latin typeface="Cambria Math" panose="02040503050406030204" pitchFamily="18" charset="0"/>
                              </a:rPr>
                            </m:ctrlPr>
                          </m:dPr>
                          <m:e>
                            <m:r>
                              <a:rPr lang="en-US" b="0" i="1" dirty="0" smtClean="0">
                                <a:latin typeface="Cambria Math" panose="02040503050406030204" pitchFamily="18" charset="0"/>
                              </a:rPr>
                              <m:t>𝑥</m:t>
                            </m:r>
                            <m:r>
                              <a:rPr lang="en-US" b="0" i="1" dirty="0" smtClean="0">
                                <a:latin typeface="Cambria Math" panose="02040503050406030204" pitchFamily="18" charset="0"/>
                              </a:rPr>
                              <m:t>−3</m:t>
                            </m:r>
                          </m:e>
                        </m:d>
                      </m:e>
                      <m:sup>
                        <m:r>
                          <a:rPr lang="en-US" b="0" i="1" dirty="0" smtClean="0">
                            <a:latin typeface="Cambria Math" panose="02040503050406030204" pitchFamily="18" charset="0"/>
                          </a:rPr>
                          <m:t>7</m:t>
                        </m:r>
                      </m:sup>
                    </m:sSup>
                  </m:oMath>
                </a14:m>
                <a:endParaRPr lang="en-US" dirty="0"/>
              </a:p>
              <a:p>
                <a:pPr lvl="1"/>
                <a:endParaRPr lang="en-US" baseline="30000" dirty="0"/>
              </a:p>
              <a:p>
                <a:pPr lvl="1"/>
                <a:endParaRPr lang="en-US" baseline="30000" dirty="0"/>
              </a:p>
              <a:p>
                <a:pPr lvl="1"/>
                <a:endParaRPr lang="en-US" baseline="30000" dirty="0"/>
              </a:p>
              <a:p>
                <a:pPr lvl="1"/>
                <a:endParaRPr lang="en-US" baseline="30000" dirty="0"/>
              </a:p>
              <a:p>
                <a:pPr lvl="1"/>
                <a:endParaRPr lang="en-US" baseline="30000" dirty="0"/>
              </a:p>
              <a:p>
                <a:pPr lvl="1"/>
                <a:endParaRPr lang="en-US" baseline="30000" dirty="0"/>
              </a:p>
              <a:p>
                <a:pPr lvl="1"/>
                <a:endParaRPr lang="en-US" baseline="300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a:blip r:embed="rId3"/>
                <a:stretch>
                  <a:fillRect l="-1933" t="-22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B616FBAF-88B8-4958-990A-A5469FB30C13}"/>
                  </a:ext>
                </a:extLst>
              </p:cNvPr>
              <p:cNvSpPr>
                <a:spLocks noGrp="1"/>
              </p:cNvSpPr>
              <p:nvPr>
                <p:ph sz="half" idx="2"/>
              </p:nvPr>
            </p:nvSpPr>
            <p:spPr>
              <a:xfrm>
                <a:off x="6197600" y="1600200"/>
                <a:ext cx="5994400" cy="5257800"/>
              </a:xfrm>
            </p:spPr>
            <p:txBody>
              <a:bodyPr>
                <a:normAutofit fontScale="85000" lnSpcReduction="10000"/>
              </a:bodyPr>
              <a:lstStyle/>
              <a:p>
                <a:r>
                  <a:rPr lang="en-US" dirty="0"/>
                  <a:t>Try 446#55</a:t>
                </a:r>
                <a:br>
                  <a:rPr lang="en-US" dirty="0"/>
                </a:br>
                <a:r>
                  <a:rPr lang="en-US" dirty="0"/>
                  <a:t>Find the coefficient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5</m:t>
                        </m:r>
                      </m:sup>
                    </m:sSup>
                  </m:oMath>
                </a14:m>
                <a:r>
                  <a:rPr lang="en-US" dirty="0"/>
                  <a:t> term in </a:t>
                </a:r>
                <a:br>
                  <a:rPr lang="en-US" dirty="0"/>
                </a:b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e>
                      <m:sup>
                        <m:r>
                          <a:rPr lang="en-US" b="0" i="1" smtClean="0">
                            <a:latin typeface="Cambria Math" panose="02040503050406030204" pitchFamily="18" charset="0"/>
                          </a:rPr>
                          <m:t>10</m:t>
                        </m:r>
                      </m:sup>
                    </m:sSup>
                  </m:oMath>
                </a14:m>
                <a:r>
                  <a:rPr lang="en-US" dirty="0"/>
                  <a:t> </a:t>
                </a:r>
              </a:p>
              <a:p>
                <a:endParaRPr lang="en-US" dirty="0"/>
              </a:p>
              <a:p>
                <a:endParaRPr lang="en-US" dirty="0"/>
              </a:p>
              <a:p>
                <a:endParaRPr lang="en-US" dirty="0"/>
              </a:p>
              <a:p>
                <a:endParaRPr lang="en-US" dirty="0"/>
              </a:p>
              <a:p>
                <a:endParaRPr lang="en-US" dirty="0"/>
              </a:p>
              <a:p>
                <a:endParaRPr lang="en-US" dirty="0"/>
              </a:p>
              <a:p>
                <a:endParaRPr lang="en-US" dirty="0"/>
              </a:p>
              <a:p>
                <a:r>
                  <a:rPr lang="en-US" dirty="0"/>
                  <a:t>445 #47, 48, 49, 51, 53, 55, 56, 57, 58, 59, 67, 71, 83, 85, 87</a:t>
                </a:r>
                <a:endParaRPr lang="en-US" baseline="30000" dirty="0"/>
              </a:p>
              <a:p>
                <a:endParaRPr lang="en-US" dirty="0"/>
              </a:p>
            </p:txBody>
          </p:sp>
        </mc:Choice>
        <mc:Fallback xmlns="">
          <p:sp>
            <p:nvSpPr>
              <p:cNvPr id="4" name="Content Placeholder 3">
                <a:extLst>
                  <a:ext uri="{FF2B5EF4-FFF2-40B4-BE49-F238E27FC236}">
                    <a16:creationId xmlns:a16="http://schemas.microsoft.com/office/drawing/2014/main" id="{B616FBAF-88B8-4958-990A-A5469FB30C13}"/>
                  </a:ext>
                </a:extLst>
              </p:cNvPr>
              <p:cNvSpPr>
                <a:spLocks noGrp="1" noRot="1" noChangeAspect="1" noMove="1" noResize="1" noEditPoints="1" noAdjustHandles="1" noChangeArrowheads="1" noChangeShapeType="1" noTextEdit="1"/>
              </p:cNvSpPr>
              <p:nvPr>
                <p:ph sz="half" idx="2"/>
              </p:nvPr>
            </p:nvSpPr>
            <p:spPr>
              <a:xfrm>
                <a:off x="6197600" y="1600200"/>
                <a:ext cx="5994400" cy="5257800"/>
              </a:xfrm>
              <a:blipFill>
                <a:blip r:embed="rId4"/>
                <a:stretch>
                  <a:fillRect l="-2035" t="-1972" r="-1933" b="-1972"/>
                </a:stretch>
              </a:blipFill>
            </p:spPr>
            <p:txBody>
              <a:bodyPr/>
              <a:lstStyle/>
              <a:p>
                <a:r>
                  <a:rPr lang="en-US">
                    <a:noFill/>
                  </a:rPr>
                  <a:t> </a:t>
                </a:r>
              </a:p>
            </p:txBody>
          </p:sp>
        </mc:Fallback>
      </mc:AlternateContent>
    </p:spTree>
    <p:extLst>
      <p:ext uri="{BB962C8B-B14F-4D97-AF65-F5344CB8AC3E}">
        <p14:creationId xmlns:p14="http://schemas.microsoft.com/office/powerpoint/2010/main" val="22883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F26C7-8D41-4C1C-B0B7-63FD8FDD5711}"/>
              </a:ext>
            </a:extLst>
          </p:cNvPr>
          <p:cNvSpPr>
            <a:spLocks noGrp="1"/>
          </p:cNvSpPr>
          <p:nvPr>
            <p:ph type="title"/>
          </p:nvPr>
        </p:nvSpPr>
        <p:spPr/>
        <p:txBody>
          <a:bodyPr/>
          <a:lstStyle/>
          <a:p>
            <a:r>
              <a:rPr lang="en-US" dirty="0"/>
              <a:t>8.7 Binomial Distributions</a:t>
            </a:r>
          </a:p>
        </p:txBody>
      </p:sp>
      <p:sp>
        <p:nvSpPr>
          <p:cNvPr id="3" name="Text Placeholder 2">
            <a:extLst>
              <a:ext uri="{FF2B5EF4-FFF2-40B4-BE49-F238E27FC236}">
                <a16:creationId xmlns:a16="http://schemas.microsoft.com/office/drawing/2014/main" id="{BACEFC1C-982A-4BEF-96F9-D50A3CE5C38F}"/>
              </a:ext>
            </a:extLst>
          </p:cNvPr>
          <p:cNvSpPr>
            <a:spLocks noGrp="1"/>
          </p:cNvSpPr>
          <p:nvPr>
            <p:ph type="body" idx="1"/>
          </p:nvPr>
        </p:nvSpPr>
        <p:spPr/>
        <p:txBody>
          <a:bodyPr/>
          <a:lstStyle/>
          <a:p>
            <a:r>
              <a:rPr lang="en-US" dirty="0"/>
              <a:t>After this lesson…</a:t>
            </a:r>
          </a:p>
          <a:p>
            <a:r>
              <a:rPr lang="en-US" dirty="0"/>
              <a:t>• I can explain the meaning of a probability distribution.</a:t>
            </a:r>
          </a:p>
          <a:p>
            <a:r>
              <a:rPr lang="en-US" dirty="0"/>
              <a:t>• I can construct and interpret probability distributions.</a:t>
            </a:r>
          </a:p>
          <a:p>
            <a:r>
              <a:rPr lang="en-US" dirty="0"/>
              <a:t>• I can find probabilities using binomial distributions.</a:t>
            </a:r>
          </a:p>
        </p:txBody>
      </p:sp>
    </p:spTree>
    <p:extLst>
      <p:ext uri="{BB962C8B-B14F-4D97-AF65-F5344CB8AC3E}">
        <p14:creationId xmlns:p14="http://schemas.microsoft.com/office/powerpoint/2010/main" val="21917301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17C123-3B81-4222-ABEA-7D7B73B4A611}"/>
              </a:ext>
            </a:extLst>
          </p:cNvPr>
          <p:cNvSpPr>
            <a:spLocks noGrp="1"/>
          </p:cNvSpPr>
          <p:nvPr>
            <p:ph type="title"/>
          </p:nvPr>
        </p:nvSpPr>
        <p:spPr/>
        <p:txBody>
          <a:bodyPr/>
          <a:lstStyle/>
          <a:p>
            <a:r>
              <a:rPr lang="en-US" dirty="0"/>
              <a:t>8.7 Binomial Distributions</a:t>
            </a:r>
          </a:p>
        </p:txBody>
      </p:sp>
      <p:sp>
        <p:nvSpPr>
          <p:cNvPr id="5" name="Content Placeholder 4">
            <a:extLst>
              <a:ext uri="{FF2B5EF4-FFF2-40B4-BE49-F238E27FC236}">
                <a16:creationId xmlns:a16="http://schemas.microsoft.com/office/drawing/2014/main" id="{364F2BC2-9C9E-46ED-A315-1495ED74A63A}"/>
              </a:ext>
            </a:extLst>
          </p:cNvPr>
          <p:cNvSpPr>
            <a:spLocks noGrp="1"/>
          </p:cNvSpPr>
          <p:nvPr>
            <p:ph idx="1"/>
          </p:nvPr>
        </p:nvSpPr>
        <p:spPr/>
        <p:txBody>
          <a:bodyPr/>
          <a:lstStyle/>
          <a:p>
            <a:r>
              <a:rPr lang="en-US" dirty="0">
                <a:solidFill>
                  <a:schemeClr val="accent5"/>
                </a:solidFill>
              </a:rPr>
              <a:t>Probability Distribution</a:t>
            </a:r>
          </a:p>
          <a:p>
            <a:pPr lvl="1"/>
            <a:r>
              <a:rPr lang="en-US" dirty="0"/>
              <a:t>Function that gives the probability of each of the possible outcomes in a probability experiment</a:t>
            </a:r>
          </a:p>
          <a:p>
            <a:pPr lvl="1"/>
            <a:r>
              <a:rPr lang="en-US" dirty="0"/>
              <a:t>The sum of the probabilities = 1</a:t>
            </a:r>
          </a:p>
          <a:p>
            <a:r>
              <a:rPr lang="en-US" dirty="0">
                <a:solidFill>
                  <a:schemeClr val="accent5"/>
                </a:solidFill>
              </a:rPr>
              <a:t>Construct a Probability Distribution</a:t>
            </a:r>
          </a:p>
          <a:p>
            <a:pPr lvl="1"/>
            <a:r>
              <a:rPr lang="en-US" dirty="0"/>
              <a:t>Make a </a:t>
            </a:r>
            <a:r>
              <a:rPr lang="en-US" dirty="0">
                <a:solidFill>
                  <a:schemeClr val="accent3"/>
                </a:solidFill>
              </a:rPr>
              <a:t>table of probabilities</a:t>
            </a:r>
          </a:p>
          <a:p>
            <a:pPr lvl="1"/>
            <a:r>
              <a:rPr lang="en-US" dirty="0"/>
              <a:t>Make a </a:t>
            </a:r>
            <a:r>
              <a:rPr lang="en-US" dirty="0">
                <a:solidFill>
                  <a:schemeClr val="accent3"/>
                </a:solidFill>
              </a:rPr>
              <a:t>histogram</a:t>
            </a:r>
          </a:p>
        </p:txBody>
      </p:sp>
      <p:pic>
        <p:nvPicPr>
          <p:cNvPr id="6" name="Picture 5">
            <a:extLst>
              <a:ext uri="{FF2B5EF4-FFF2-40B4-BE49-F238E27FC236}">
                <a16:creationId xmlns:a16="http://schemas.microsoft.com/office/drawing/2014/main" id="{B3044CB9-F2E3-4C5A-97BC-7FE088A94D2A}"/>
              </a:ext>
            </a:extLst>
          </p:cNvPr>
          <p:cNvPicPr>
            <a:picLocks noChangeAspect="1"/>
          </p:cNvPicPr>
          <p:nvPr/>
        </p:nvPicPr>
        <p:blipFill>
          <a:blip r:embed="rId2"/>
          <a:stretch>
            <a:fillRect/>
          </a:stretch>
        </p:blipFill>
        <p:spPr>
          <a:xfrm>
            <a:off x="4251158" y="5115762"/>
            <a:ext cx="7940842" cy="1742238"/>
          </a:xfrm>
          <a:prstGeom prst="rect">
            <a:avLst/>
          </a:prstGeom>
        </p:spPr>
      </p:pic>
    </p:spTree>
    <p:extLst>
      <p:ext uri="{BB962C8B-B14F-4D97-AF65-F5344CB8AC3E}">
        <p14:creationId xmlns:p14="http://schemas.microsoft.com/office/powerpoint/2010/main" val="32209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7ED807-B57E-4669-AB1E-07185DE0CB15}"/>
              </a:ext>
            </a:extLst>
          </p:cNvPr>
          <p:cNvSpPr>
            <a:spLocks noGrp="1"/>
          </p:cNvSpPr>
          <p:nvPr>
            <p:ph type="title"/>
          </p:nvPr>
        </p:nvSpPr>
        <p:spPr/>
        <p:txBody>
          <a:bodyPr/>
          <a:lstStyle/>
          <a:p>
            <a:r>
              <a:rPr lang="en-US" dirty="0"/>
              <a:t>8.7 Binomial Distributions</a:t>
            </a:r>
          </a:p>
        </p:txBody>
      </p:sp>
      <p:sp>
        <p:nvSpPr>
          <p:cNvPr id="3" name="Content Placeholder 2">
            <a:extLst>
              <a:ext uri="{FF2B5EF4-FFF2-40B4-BE49-F238E27FC236}">
                <a16:creationId xmlns:a16="http://schemas.microsoft.com/office/drawing/2014/main" id="{5351768D-0D70-440D-BD5C-D360E197B9F5}"/>
              </a:ext>
            </a:extLst>
          </p:cNvPr>
          <p:cNvSpPr>
            <a:spLocks noGrp="1"/>
          </p:cNvSpPr>
          <p:nvPr>
            <p:ph sz="half" idx="1"/>
          </p:nvPr>
        </p:nvSpPr>
        <p:spPr/>
        <p:txBody>
          <a:bodyPr>
            <a:normAutofit lnSpcReduction="10000"/>
          </a:bodyPr>
          <a:lstStyle/>
          <a:p>
            <a:r>
              <a:rPr lang="en-US" dirty="0"/>
              <a:t>The spinner is divided into three equal parts. Let </a:t>
            </a:r>
            <a:r>
              <a:rPr lang="en-US" i="1" dirty="0"/>
              <a:t>x </a:t>
            </a:r>
            <a:r>
              <a:rPr lang="en-US" dirty="0"/>
              <a:t>be a random variable that represents the sum when the spinner is spun twice. Make a table and draw a histogram showing the probability distribution for </a:t>
            </a:r>
            <a:r>
              <a:rPr lang="en-US" i="1" dirty="0"/>
              <a:t>x</a:t>
            </a:r>
            <a:r>
              <a:rPr lang="en-US" dirty="0"/>
              <a:t>.</a:t>
            </a:r>
          </a:p>
        </p:txBody>
      </p:sp>
      <p:sp>
        <p:nvSpPr>
          <p:cNvPr id="5" name="Content Placeholder 4">
            <a:extLst>
              <a:ext uri="{FF2B5EF4-FFF2-40B4-BE49-F238E27FC236}">
                <a16:creationId xmlns:a16="http://schemas.microsoft.com/office/drawing/2014/main" id="{AB2DB5F3-EF6A-4A34-87A5-E43D90072576}"/>
              </a:ext>
            </a:extLst>
          </p:cNvPr>
          <p:cNvSpPr>
            <a:spLocks noGrp="1"/>
          </p:cNvSpPr>
          <p:nvPr>
            <p:ph sz="half" idx="2"/>
          </p:nvPr>
        </p:nvSpPr>
        <p:spPr>
          <a:xfrm>
            <a:off x="6197600" y="1600200"/>
            <a:ext cx="5994400" cy="5257800"/>
          </a:xfrm>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Try 453#1</a:t>
            </a:r>
          </a:p>
        </p:txBody>
      </p:sp>
      <p:pic>
        <p:nvPicPr>
          <p:cNvPr id="7" name="Picture 6">
            <a:extLst>
              <a:ext uri="{FF2B5EF4-FFF2-40B4-BE49-F238E27FC236}">
                <a16:creationId xmlns:a16="http://schemas.microsoft.com/office/drawing/2014/main" id="{252CCE36-37CB-4110-A2A4-840D50DF7332}"/>
              </a:ext>
            </a:extLst>
          </p:cNvPr>
          <p:cNvPicPr>
            <a:picLocks noChangeAspect="1"/>
          </p:cNvPicPr>
          <p:nvPr/>
        </p:nvPicPr>
        <p:blipFill rotWithShape="1">
          <a:blip r:embed="rId3"/>
          <a:srcRect l="2450" t="6347" r="7011" b="4515"/>
          <a:stretch/>
        </p:blipFill>
        <p:spPr>
          <a:xfrm>
            <a:off x="0" y="5220422"/>
            <a:ext cx="1632615" cy="1637578"/>
          </a:xfrm>
          <a:prstGeom prst="ellipse">
            <a:avLst/>
          </a:prstGeom>
        </p:spPr>
      </p:pic>
    </p:spTree>
    <p:extLst>
      <p:ext uri="{BB962C8B-B14F-4D97-AF65-F5344CB8AC3E}">
        <p14:creationId xmlns:p14="http://schemas.microsoft.com/office/powerpoint/2010/main" val="414913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CBB75-109E-4C55-BA2E-AE79C4F36574}"/>
              </a:ext>
            </a:extLst>
          </p:cNvPr>
          <p:cNvSpPr>
            <a:spLocks noGrp="1"/>
          </p:cNvSpPr>
          <p:nvPr>
            <p:ph type="title"/>
          </p:nvPr>
        </p:nvSpPr>
        <p:spPr/>
        <p:txBody>
          <a:bodyPr/>
          <a:lstStyle/>
          <a:p>
            <a:r>
              <a:rPr lang="en-US" dirty="0"/>
              <a:t>8.7 Binomial Distributions</a:t>
            </a:r>
          </a:p>
        </p:txBody>
      </p:sp>
      <p:sp>
        <p:nvSpPr>
          <p:cNvPr id="3" name="Content Placeholder 2">
            <a:extLst>
              <a:ext uri="{FF2B5EF4-FFF2-40B4-BE49-F238E27FC236}">
                <a16:creationId xmlns:a16="http://schemas.microsoft.com/office/drawing/2014/main" id="{24D1D242-8F64-425A-B5F9-33974B19E0F9}"/>
              </a:ext>
            </a:extLst>
          </p:cNvPr>
          <p:cNvSpPr>
            <a:spLocks noGrp="1"/>
          </p:cNvSpPr>
          <p:nvPr>
            <p:ph sz="half" idx="1"/>
          </p:nvPr>
        </p:nvSpPr>
        <p:spPr/>
        <p:txBody>
          <a:bodyPr>
            <a:normAutofit/>
          </a:bodyPr>
          <a:lstStyle/>
          <a:p>
            <a:r>
              <a:rPr lang="en-US" dirty="0"/>
              <a:t>Use the probability distribution in the previous slide to answer each question.</a:t>
            </a:r>
          </a:p>
          <a:p>
            <a:r>
              <a:rPr lang="en-US" dirty="0"/>
              <a:t>What is the most likely sum when spinning the three-section spinner twice?</a:t>
            </a:r>
          </a:p>
          <a:p>
            <a:endParaRPr lang="en-US" dirty="0"/>
          </a:p>
        </p:txBody>
      </p:sp>
      <p:sp>
        <p:nvSpPr>
          <p:cNvPr id="4" name="Content Placeholder 3">
            <a:extLst>
              <a:ext uri="{FF2B5EF4-FFF2-40B4-BE49-F238E27FC236}">
                <a16:creationId xmlns:a16="http://schemas.microsoft.com/office/drawing/2014/main" id="{5DF2AA87-BDA1-4D64-957B-74A93FDB0BF5}"/>
              </a:ext>
            </a:extLst>
          </p:cNvPr>
          <p:cNvSpPr>
            <a:spLocks noGrp="1"/>
          </p:cNvSpPr>
          <p:nvPr>
            <p:ph sz="half" idx="2"/>
          </p:nvPr>
        </p:nvSpPr>
        <p:spPr>
          <a:xfrm>
            <a:off x="6197600" y="1600200"/>
            <a:ext cx="5994400" cy="5257800"/>
          </a:xfrm>
        </p:spPr>
        <p:txBody>
          <a:bodyPr>
            <a:normAutofit/>
          </a:bodyPr>
          <a:lstStyle/>
          <a:p>
            <a:r>
              <a:rPr lang="en-US" dirty="0"/>
              <a:t>What is the probability that the sum of the two spins is odd?</a:t>
            </a:r>
          </a:p>
          <a:p>
            <a:endParaRPr lang="en-US" dirty="0"/>
          </a:p>
          <a:p>
            <a:endParaRPr lang="en-US" dirty="0"/>
          </a:p>
          <a:p>
            <a:endParaRPr lang="en-US" dirty="0"/>
          </a:p>
          <a:p>
            <a:endParaRPr lang="en-US" dirty="0"/>
          </a:p>
          <a:p>
            <a:endParaRPr lang="en-US" dirty="0"/>
          </a:p>
          <a:p>
            <a:endParaRPr lang="en-US" dirty="0"/>
          </a:p>
          <a:p>
            <a:r>
              <a:rPr lang="en-US" dirty="0"/>
              <a:t>Try 453#5</a:t>
            </a:r>
          </a:p>
        </p:txBody>
      </p:sp>
      <p:pic>
        <p:nvPicPr>
          <p:cNvPr id="5" name="Picture 4">
            <a:extLst>
              <a:ext uri="{FF2B5EF4-FFF2-40B4-BE49-F238E27FC236}">
                <a16:creationId xmlns:a16="http://schemas.microsoft.com/office/drawing/2014/main" id="{C0F36E2C-EFA3-43C2-9B91-A3978772BA9C}"/>
              </a:ext>
            </a:extLst>
          </p:cNvPr>
          <p:cNvPicPr>
            <a:picLocks noChangeAspect="1"/>
          </p:cNvPicPr>
          <p:nvPr/>
        </p:nvPicPr>
        <p:blipFill rotWithShape="1">
          <a:blip r:embed="rId3"/>
          <a:srcRect l="2450" t="6347" r="7011" b="4515"/>
          <a:stretch/>
        </p:blipFill>
        <p:spPr>
          <a:xfrm>
            <a:off x="0" y="5220422"/>
            <a:ext cx="1632615" cy="1637578"/>
          </a:xfrm>
          <a:prstGeom prst="ellipse">
            <a:avLst/>
          </a:prstGeom>
        </p:spPr>
      </p:pic>
    </p:spTree>
    <p:extLst>
      <p:ext uri="{BB962C8B-B14F-4D97-AF65-F5344CB8AC3E}">
        <p14:creationId xmlns:p14="http://schemas.microsoft.com/office/powerpoint/2010/main" val="64343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8.7 Binomial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chemeClr val="accent5"/>
                    </a:solidFill>
                  </a:rPr>
                  <a:t>Binomial Distributions</a:t>
                </a:r>
              </a:p>
              <a:p>
                <a:pPr lvl="1"/>
                <a:r>
                  <a:rPr lang="en-US" dirty="0">
                    <a:solidFill>
                      <a:schemeClr val="accent3"/>
                    </a:solidFill>
                  </a:rPr>
                  <a:t>Two outcomes</a:t>
                </a:r>
                <a:r>
                  <a:rPr lang="en-US" dirty="0"/>
                  <a:t>: Success or failure</a:t>
                </a:r>
              </a:p>
              <a:p>
                <a:pPr lvl="1"/>
                <a:r>
                  <a:rPr lang="en-US" dirty="0">
                    <a:solidFill>
                      <a:schemeClr val="accent3"/>
                    </a:solidFill>
                  </a:rPr>
                  <a:t>Independent</a:t>
                </a:r>
                <a:r>
                  <a:rPr lang="en-US" dirty="0"/>
                  <a:t> trials (</a:t>
                </a:r>
                <a:r>
                  <a:rPr lang="en-US" i="1" dirty="0"/>
                  <a:t>n</a:t>
                </a:r>
                <a:r>
                  <a:rPr lang="en-US" dirty="0"/>
                  <a:t>)</a:t>
                </a:r>
              </a:p>
              <a:p>
                <a:pPr lvl="1"/>
                <a:r>
                  <a:rPr lang="en-US" dirty="0">
                    <a:solidFill>
                      <a:schemeClr val="accent3"/>
                    </a:solidFill>
                  </a:rPr>
                  <a:t>Probability</a:t>
                </a:r>
                <a:r>
                  <a:rPr lang="en-US" dirty="0"/>
                  <a:t> for success is the </a:t>
                </a:r>
                <a:r>
                  <a:rPr lang="en-US" dirty="0">
                    <a:solidFill>
                      <a:schemeClr val="accent3"/>
                    </a:solidFill>
                  </a:rPr>
                  <a:t>same</a:t>
                </a:r>
                <a:r>
                  <a:rPr lang="en-US" dirty="0"/>
                  <a:t> for each trial (</a:t>
                </a:r>
                <a:r>
                  <a:rPr lang="en-US" i="1" dirty="0"/>
                  <a:t>p</a:t>
                </a:r>
                <a:r>
                  <a:rPr lang="en-US" dirty="0"/>
                  <a:t>)</a:t>
                </a:r>
              </a:p>
              <a:p>
                <a:pPr lvl="1"/>
                <a:endParaRPr lang="en-US" dirty="0"/>
              </a:p>
              <a:p>
                <a14:m>
                  <m:oMath xmlns:m="http://schemas.openxmlformats.org/officeDocument/2006/math">
                    <m:r>
                      <a:rPr lang="en-US" i="1" dirty="0" smtClean="0">
                        <a:solidFill>
                          <a:schemeClr val="accent6"/>
                        </a:solidFill>
                        <a:latin typeface="Cambria Math" panose="02040503050406030204" pitchFamily="18" charset="0"/>
                      </a:rPr>
                      <m:t>𝑃</m:t>
                    </m:r>
                    <m:d>
                      <m:dPr>
                        <m:ctrlPr>
                          <a:rPr lang="en-US" i="1" dirty="0" smtClean="0">
                            <a:solidFill>
                              <a:schemeClr val="accent6"/>
                            </a:solidFill>
                            <a:latin typeface="Cambria Math" panose="02040503050406030204" pitchFamily="18" charset="0"/>
                          </a:rPr>
                        </m:ctrlPr>
                      </m:dPr>
                      <m:e>
                        <m:r>
                          <a:rPr lang="en-US" i="1" dirty="0" smtClean="0">
                            <a:solidFill>
                              <a:schemeClr val="accent6"/>
                            </a:solidFill>
                            <a:latin typeface="Cambria Math" panose="02040503050406030204" pitchFamily="18" charset="0"/>
                          </a:rPr>
                          <m:t>𝑘</m:t>
                        </m:r>
                        <m:r>
                          <a:rPr lang="en-US" i="1" dirty="0" smtClean="0">
                            <a:solidFill>
                              <a:schemeClr val="accent6"/>
                            </a:solidFill>
                            <a:latin typeface="Cambria Math" panose="02040503050406030204" pitchFamily="18" charset="0"/>
                          </a:rPr>
                          <m:t> </m:t>
                        </m:r>
                        <m:r>
                          <a:rPr lang="en-US" i="1" dirty="0" smtClean="0">
                            <a:solidFill>
                              <a:schemeClr val="accent6"/>
                            </a:solidFill>
                            <a:latin typeface="Cambria Math" panose="02040503050406030204" pitchFamily="18" charset="0"/>
                          </a:rPr>
                          <m:t>𝑠𝑢𝑐𝑐𝑒𝑠𝑠𝑒𝑠</m:t>
                        </m:r>
                      </m:e>
                    </m:d>
                    <m:r>
                      <a:rPr lang="en-US" i="1" dirty="0" smtClean="0">
                        <a:solidFill>
                          <a:schemeClr val="accent6"/>
                        </a:solidFill>
                        <a:latin typeface="Cambria Math" panose="02040503050406030204" pitchFamily="18" charset="0"/>
                      </a:rPr>
                      <m:t>=</m:t>
                    </m:r>
                    <m:sSub>
                      <m:sSubPr>
                        <m:ctrlPr>
                          <a:rPr lang="en-US" b="0" i="1" dirty="0" smtClean="0">
                            <a:solidFill>
                              <a:schemeClr val="accent6"/>
                            </a:solidFill>
                            <a:latin typeface="Cambria Math" panose="02040503050406030204" pitchFamily="18" charset="0"/>
                          </a:rPr>
                        </m:ctrlPr>
                      </m:sSubPr>
                      <m:e>
                        <m:sPre>
                          <m:sPrePr>
                            <m:ctrlPr>
                              <a:rPr lang="en-US" i="1" dirty="0" smtClean="0">
                                <a:solidFill>
                                  <a:schemeClr val="accent6"/>
                                </a:solidFill>
                                <a:latin typeface="Cambria Math" panose="02040503050406030204" pitchFamily="18" charset="0"/>
                              </a:rPr>
                            </m:ctrlPr>
                          </m:sPrePr>
                          <m:sub>
                            <m:r>
                              <a:rPr lang="en-US" i="1" dirty="0" err="1">
                                <a:solidFill>
                                  <a:schemeClr val="accent6"/>
                                </a:solidFill>
                                <a:latin typeface="Cambria Math" panose="02040503050406030204" pitchFamily="18" charset="0"/>
                              </a:rPr>
                              <m:t>𝑛</m:t>
                            </m:r>
                          </m:sub>
                          <m:sup/>
                          <m:e>
                            <m:r>
                              <a:rPr lang="en-US" i="1" dirty="0" err="1">
                                <a:solidFill>
                                  <a:schemeClr val="accent6"/>
                                </a:solidFill>
                                <a:latin typeface="Cambria Math" panose="02040503050406030204" pitchFamily="18" charset="0"/>
                              </a:rPr>
                              <m:t>𝐶</m:t>
                            </m:r>
                          </m:e>
                        </m:sPre>
                      </m:e>
                      <m:sub>
                        <m:r>
                          <a:rPr lang="en-US" i="1" dirty="0" err="1">
                            <a:solidFill>
                              <a:schemeClr val="accent6"/>
                            </a:solidFill>
                            <a:latin typeface="Cambria Math" panose="02040503050406030204" pitchFamily="18" charset="0"/>
                          </a:rPr>
                          <m:t>𝑘</m:t>
                        </m:r>
                      </m:sub>
                    </m:sSub>
                    <m:sSup>
                      <m:sSupPr>
                        <m:ctrlPr>
                          <a:rPr lang="en-US" b="0" i="1" dirty="0" smtClean="0">
                            <a:solidFill>
                              <a:schemeClr val="accent6"/>
                            </a:solidFill>
                            <a:latin typeface="Cambria Math" panose="02040503050406030204" pitchFamily="18" charset="0"/>
                          </a:rPr>
                        </m:ctrlPr>
                      </m:sSupPr>
                      <m:e>
                        <m:r>
                          <a:rPr lang="en-US" i="1" dirty="0" err="1">
                            <a:solidFill>
                              <a:schemeClr val="accent6"/>
                            </a:solidFill>
                            <a:latin typeface="Cambria Math" panose="02040503050406030204" pitchFamily="18" charset="0"/>
                          </a:rPr>
                          <m:t>𝑝</m:t>
                        </m:r>
                      </m:e>
                      <m:sup>
                        <m:r>
                          <a:rPr lang="en-US" i="1" dirty="0" err="1">
                            <a:solidFill>
                              <a:schemeClr val="accent6"/>
                            </a:solidFill>
                            <a:latin typeface="Cambria Math" panose="02040503050406030204" pitchFamily="18" charset="0"/>
                          </a:rPr>
                          <m:t>𝑘</m:t>
                        </m:r>
                      </m:sup>
                    </m:sSup>
                    <m:sSup>
                      <m:sSupPr>
                        <m:ctrlPr>
                          <a:rPr lang="en-US" b="0" i="1" dirty="0" smtClean="0">
                            <a:solidFill>
                              <a:schemeClr val="accent6"/>
                            </a:solidFill>
                            <a:latin typeface="Cambria Math" panose="02040503050406030204" pitchFamily="18" charset="0"/>
                          </a:rPr>
                        </m:ctrlPr>
                      </m:sSupPr>
                      <m:e>
                        <m:d>
                          <m:dPr>
                            <m:ctrlPr>
                              <a:rPr lang="en-US" b="0" i="1" dirty="0">
                                <a:solidFill>
                                  <a:schemeClr val="accent6"/>
                                </a:solidFill>
                                <a:latin typeface="Cambria Math" panose="02040503050406030204" pitchFamily="18" charset="0"/>
                              </a:rPr>
                            </m:ctrlPr>
                          </m:dPr>
                          <m:e>
                            <m:r>
                              <a:rPr lang="en-US" i="1" dirty="0">
                                <a:solidFill>
                                  <a:schemeClr val="accent6"/>
                                </a:solidFill>
                                <a:latin typeface="Cambria Math" panose="02040503050406030204" pitchFamily="18" charset="0"/>
                              </a:rPr>
                              <m:t>1−</m:t>
                            </m:r>
                            <m:r>
                              <a:rPr lang="en-US" i="1" dirty="0">
                                <a:solidFill>
                                  <a:schemeClr val="accent6"/>
                                </a:solidFill>
                                <a:latin typeface="Cambria Math" panose="02040503050406030204" pitchFamily="18" charset="0"/>
                              </a:rPr>
                              <m:t>𝑝</m:t>
                            </m:r>
                          </m:e>
                        </m:d>
                      </m:e>
                      <m:sup>
                        <m:r>
                          <a:rPr lang="en-US" i="1" dirty="0">
                            <a:solidFill>
                              <a:schemeClr val="accent6"/>
                            </a:solidFill>
                            <a:latin typeface="Cambria Math" panose="02040503050406030204" pitchFamily="18" charset="0"/>
                          </a:rPr>
                          <m:t>𝑛</m:t>
                        </m:r>
                        <m:r>
                          <a:rPr lang="en-US" i="1" dirty="0">
                            <a:solidFill>
                              <a:schemeClr val="accent6"/>
                            </a:solidFill>
                            <a:latin typeface="Cambria Math" panose="02040503050406030204" pitchFamily="18" charset="0"/>
                          </a:rPr>
                          <m:t>−</m:t>
                        </m:r>
                        <m:r>
                          <a:rPr lang="en-US" i="1" dirty="0">
                            <a:solidFill>
                              <a:schemeClr val="accent6"/>
                            </a:solidFill>
                            <a:latin typeface="Cambria Math" panose="02040503050406030204" pitchFamily="18" charset="0"/>
                          </a:rPr>
                          <m:t>𝑘</m:t>
                        </m:r>
                      </m:sup>
                    </m:sSup>
                  </m:oMath>
                </a14:m>
                <a:endParaRPr lang="en-US" dirty="0">
                  <a:solidFill>
                    <a:schemeClr val="accent6"/>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00" t="-2156"/>
                </a:stretch>
              </a:blipFill>
            </p:spPr>
            <p:txBody>
              <a:bodyPr/>
              <a:lstStyle/>
              <a:p>
                <a:r>
                  <a:rPr lang="en-US">
                    <a:noFill/>
                  </a:rPr>
                  <a:t> </a:t>
                </a:r>
              </a:p>
            </p:txBody>
          </p:sp>
        </mc:Fallback>
      </mc:AlternateContent>
    </p:spTree>
    <p:extLst>
      <p:ext uri="{BB962C8B-B14F-4D97-AF65-F5344CB8AC3E}">
        <p14:creationId xmlns:p14="http://schemas.microsoft.com/office/powerpoint/2010/main" val="19895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640A-B92F-4F6C-87C8-B5B93D6BB581}"/>
              </a:ext>
            </a:extLst>
          </p:cNvPr>
          <p:cNvSpPr>
            <a:spLocks noGrp="1"/>
          </p:cNvSpPr>
          <p:nvPr>
            <p:ph type="title"/>
          </p:nvPr>
        </p:nvSpPr>
        <p:spPr/>
        <p:txBody>
          <a:bodyPr/>
          <a:lstStyle/>
          <a:p>
            <a:r>
              <a:rPr lang="en-US" dirty="0"/>
              <a:t>8.7 Binomial Distributions</a:t>
            </a:r>
          </a:p>
        </p:txBody>
      </p:sp>
      <p:sp>
        <p:nvSpPr>
          <p:cNvPr id="3" name="Content Placeholder 2">
            <a:extLst>
              <a:ext uri="{FF2B5EF4-FFF2-40B4-BE49-F238E27FC236}">
                <a16:creationId xmlns:a16="http://schemas.microsoft.com/office/drawing/2014/main" id="{C82E7D89-17A7-4AA2-9A49-D77608C6A3D7}"/>
              </a:ext>
            </a:extLst>
          </p:cNvPr>
          <p:cNvSpPr>
            <a:spLocks noGrp="1"/>
          </p:cNvSpPr>
          <p:nvPr>
            <p:ph sz="half" idx="1"/>
          </p:nvPr>
        </p:nvSpPr>
        <p:spPr/>
        <p:txBody>
          <a:bodyPr/>
          <a:lstStyle/>
          <a:p>
            <a:r>
              <a:rPr lang="en-US" dirty="0"/>
              <a:t>Calculate the probability of flipping a coin 20 times and getting 3 heads.</a:t>
            </a:r>
          </a:p>
        </p:txBody>
      </p:sp>
      <p:sp>
        <p:nvSpPr>
          <p:cNvPr id="4" name="Content Placeholder 3">
            <a:extLst>
              <a:ext uri="{FF2B5EF4-FFF2-40B4-BE49-F238E27FC236}">
                <a16:creationId xmlns:a16="http://schemas.microsoft.com/office/drawing/2014/main" id="{52416598-E7F6-4AC1-A87C-8EC1E1BB0F83}"/>
              </a:ext>
            </a:extLst>
          </p:cNvPr>
          <p:cNvSpPr>
            <a:spLocks noGrp="1"/>
          </p:cNvSpPr>
          <p:nvPr>
            <p:ph sz="half" idx="2"/>
          </p:nvPr>
        </p:nvSpPr>
        <p:spPr/>
        <p:txBody>
          <a:bodyPr/>
          <a:lstStyle/>
          <a:p>
            <a:r>
              <a:rPr lang="en-US" dirty="0"/>
              <a:t>Try 453#7</a:t>
            </a:r>
            <a:br>
              <a:rPr lang="en-US" dirty="0"/>
            </a:br>
            <a:r>
              <a:rPr lang="en-US" dirty="0"/>
              <a:t>only 1 head</a:t>
            </a:r>
          </a:p>
        </p:txBody>
      </p:sp>
    </p:spTree>
    <p:extLst>
      <p:ext uri="{BB962C8B-B14F-4D97-AF65-F5344CB8AC3E}">
        <p14:creationId xmlns:p14="http://schemas.microsoft.com/office/powerpoint/2010/main" val="22543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8.7 Binomial Distributions</a:t>
            </a:r>
          </a:p>
        </p:txBody>
      </p:sp>
      <p:sp>
        <p:nvSpPr>
          <p:cNvPr id="3" name="Content Placeholder 2"/>
          <p:cNvSpPr>
            <a:spLocks noGrp="1"/>
          </p:cNvSpPr>
          <p:nvPr>
            <p:ph idx="1"/>
          </p:nvPr>
        </p:nvSpPr>
        <p:spPr/>
        <p:txBody>
          <a:bodyPr/>
          <a:lstStyle/>
          <a:p>
            <a:r>
              <a:rPr lang="en-US" dirty="0"/>
              <a:t>At college, 53% of students receive financial aid.  In a random group of 9 students, what is the probability that exactly 5 of them receive financial aid?</a:t>
            </a:r>
          </a:p>
          <a:p>
            <a:endParaRPr lang="en-US" dirty="0"/>
          </a:p>
          <a:p>
            <a:endParaRPr lang="en-US" dirty="0"/>
          </a:p>
          <a:p>
            <a:endParaRPr lang="en-US" dirty="0"/>
          </a:p>
        </p:txBody>
      </p:sp>
    </p:spTree>
    <p:extLst>
      <p:ext uri="{BB962C8B-B14F-4D97-AF65-F5344CB8AC3E}">
        <p14:creationId xmlns:p14="http://schemas.microsoft.com/office/powerpoint/2010/main" val="939741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8.7 Binomial Distributions</a:t>
            </a:r>
          </a:p>
        </p:txBody>
      </p:sp>
      <p:sp>
        <p:nvSpPr>
          <p:cNvPr id="3" name="Content Placeholder 2"/>
          <p:cNvSpPr>
            <a:spLocks noGrp="1"/>
          </p:cNvSpPr>
          <p:nvPr>
            <p:ph idx="1"/>
          </p:nvPr>
        </p:nvSpPr>
        <p:spPr>
          <a:xfrm>
            <a:off x="0" y="1600200"/>
            <a:ext cx="12192000" cy="5257800"/>
          </a:xfrm>
        </p:spPr>
        <p:txBody>
          <a:bodyPr>
            <a:normAutofit/>
          </a:bodyPr>
          <a:lstStyle/>
          <a:p>
            <a:r>
              <a:rPr lang="en-US" dirty="0"/>
              <a:t>Draw a histogram of binomial distribution of students in example 1 and find the probability of fewer than 3 students receiving financial aid.</a:t>
            </a:r>
          </a:p>
          <a:p>
            <a:endParaRPr lang="en-US" dirty="0"/>
          </a:p>
          <a:p>
            <a:endParaRPr lang="en-US" dirty="0"/>
          </a:p>
          <a:p>
            <a:endParaRPr lang="en-US" dirty="0"/>
          </a:p>
          <a:p>
            <a:endParaRPr lang="en-US" dirty="0"/>
          </a:p>
          <a:p>
            <a:endParaRPr lang="en-US" dirty="0"/>
          </a:p>
        </p:txBody>
      </p:sp>
      <p:graphicFrame>
        <p:nvGraphicFramePr>
          <p:cNvPr id="4" name="Chart 3"/>
          <p:cNvGraphicFramePr/>
          <p:nvPr>
            <p:extLst>
              <p:ext uri="{D42A27DB-BD31-4B8C-83A1-F6EECF244321}">
                <p14:modId xmlns:p14="http://schemas.microsoft.com/office/powerpoint/2010/main" val="289891625"/>
              </p:ext>
            </p:extLst>
          </p:nvPr>
        </p:nvGraphicFramePr>
        <p:xfrm>
          <a:off x="3122863" y="2699084"/>
          <a:ext cx="8229600"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765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2" dur="500"/>
                                        <p:tgtEl>
                                          <p:spTgt spid="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7" dur="500"/>
                                        <p:tgtEl>
                                          <p:spTgt spid="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22" dur="500"/>
                                        <p:tgtEl>
                                          <p:spTgt spid="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7" dur="500"/>
                                        <p:tgtEl>
                                          <p:spTgt spid="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32" dur="500"/>
                                        <p:tgtEl>
                                          <p:spTgt spid="4">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37" dur="500"/>
                                        <p:tgtEl>
                                          <p:spTgt spid="4">
                                            <p:graphicEl>
                                              <a:chart seriesIdx="0" categoryIdx="5"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fade">
                                      <p:cBhvr>
                                        <p:cTn id="42" dur="500"/>
                                        <p:tgtEl>
                                          <p:spTgt spid="4">
                                            <p:graphicEl>
                                              <a:chart seriesIdx="0" categoryIdx="6" bldStep="ptIn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chart seriesIdx="0" categoryIdx="7" bldStep="ptInSeries"/>
                                            </p:graphicEl>
                                          </p:spTgt>
                                        </p:tgtEl>
                                        <p:attrNameLst>
                                          <p:attrName>style.visibility</p:attrName>
                                        </p:attrNameLst>
                                      </p:cBhvr>
                                      <p:to>
                                        <p:strVal val="visible"/>
                                      </p:to>
                                    </p:set>
                                    <p:animEffect transition="in" filter="fade">
                                      <p:cBhvr>
                                        <p:cTn id="47" dur="500"/>
                                        <p:tgtEl>
                                          <p:spTgt spid="4">
                                            <p:graphicEl>
                                              <a:chart seriesIdx="0" categoryIdx="7" bldStep="ptIn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chart seriesIdx="0" categoryIdx="8" bldStep="ptInSeries"/>
                                            </p:graphicEl>
                                          </p:spTgt>
                                        </p:tgtEl>
                                        <p:attrNameLst>
                                          <p:attrName>style.visibility</p:attrName>
                                        </p:attrNameLst>
                                      </p:cBhvr>
                                      <p:to>
                                        <p:strVal val="visible"/>
                                      </p:to>
                                    </p:set>
                                    <p:animEffect transition="in" filter="fade">
                                      <p:cBhvr>
                                        <p:cTn id="52" dur="500"/>
                                        <p:tgtEl>
                                          <p:spTgt spid="4">
                                            <p:graphicEl>
                                              <a:chart seriesIdx="0" categoryIdx="8" bldStep="ptInSeries"/>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chart seriesIdx="0" categoryIdx="9" bldStep="ptInSeries"/>
                                            </p:graphicEl>
                                          </p:spTgt>
                                        </p:tgtEl>
                                        <p:attrNameLst>
                                          <p:attrName>style.visibility</p:attrName>
                                        </p:attrNameLst>
                                      </p:cBhvr>
                                      <p:to>
                                        <p:strVal val="visible"/>
                                      </p:to>
                                    </p:set>
                                    <p:animEffect transition="in" filter="fade">
                                      <p:cBhvr>
                                        <p:cTn id="57" dur="500"/>
                                        <p:tgtEl>
                                          <p:spTgt spid="4">
                                            <p:graphicEl>
                                              <a:chart seriesIdx="0" categoryIdx="9"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El"/>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8.7 Binomial Distributions</a:t>
            </a:r>
          </a:p>
        </p:txBody>
      </p:sp>
      <p:sp>
        <p:nvSpPr>
          <p:cNvPr id="3" name="Content Placeholder 2"/>
          <p:cNvSpPr>
            <a:spLocks noGrp="1"/>
          </p:cNvSpPr>
          <p:nvPr>
            <p:ph idx="1"/>
          </p:nvPr>
        </p:nvSpPr>
        <p:spPr>
          <a:xfrm>
            <a:off x="0" y="1600200"/>
            <a:ext cx="12192000" cy="5257800"/>
          </a:xfrm>
        </p:spPr>
        <p:txBody>
          <a:bodyPr>
            <a:normAutofit fontScale="85000" lnSpcReduction="10000"/>
          </a:bodyPr>
          <a:lstStyle/>
          <a:p>
            <a:r>
              <a:rPr lang="en-US" dirty="0"/>
              <a:t>Try 453#11</a:t>
            </a:r>
            <a:br>
              <a:rPr lang="en-US" dirty="0"/>
            </a:br>
            <a:r>
              <a:rPr lang="en-US" dirty="0"/>
              <a:t>In your school, 30% of students plan to attend a movie night. You ask 5 randomly chosen students from your school whether they plan to attend the movie night.</a:t>
            </a:r>
            <a:br>
              <a:rPr lang="en-US" dirty="0"/>
            </a:br>
            <a:r>
              <a:rPr lang="en-US" dirty="0"/>
              <a:t>a. Draw a histogram</a:t>
            </a:r>
            <a:br>
              <a:rPr lang="en-US" dirty="0"/>
            </a:br>
            <a:r>
              <a:rPr lang="en-US" dirty="0"/>
              <a:t>b. Most likely</a:t>
            </a:r>
            <a:br>
              <a:rPr lang="en-US" dirty="0"/>
            </a:br>
            <a:r>
              <a:rPr lang="en-US" dirty="0"/>
              <a:t>c. Probability at most 2 attend</a:t>
            </a:r>
          </a:p>
          <a:p>
            <a:endParaRPr lang="en-US" dirty="0"/>
          </a:p>
          <a:p>
            <a:endParaRPr lang="en-US" dirty="0"/>
          </a:p>
          <a:p>
            <a:endParaRPr lang="en-US" dirty="0"/>
          </a:p>
          <a:p>
            <a:endParaRPr lang="en-US" dirty="0"/>
          </a:p>
          <a:p>
            <a:endParaRPr lang="en-US" dirty="0"/>
          </a:p>
          <a:p>
            <a:pPr lvl="3"/>
            <a:r>
              <a:rPr lang="en-US" dirty="0"/>
              <a:t>453 #1, 3, 5, 7, 9, 11, 12, 13, 15, 17, 19, 21, 23, 25, 27</a:t>
            </a:r>
          </a:p>
        </p:txBody>
      </p:sp>
      <p:graphicFrame>
        <p:nvGraphicFramePr>
          <p:cNvPr id="4" name="Chart 3"/>
          <p:cNvGraphicFramePr/>
          <p:nvPr>
            <p:extLst>
              <p:ext uri="{D42A27DB-BD31-4B8C-83A1-F6EECF244321}">
                <p14:modId xmlns:p14="http://schemas.microsoft.com/office/powerpoint/2010/main" val="2199638677"/>
              </p:ext>
            </p:extLst>
          </p:nvPr>
        </p:nvGraphicFramePr>
        <p:xfrm>
          <a:off x="5791200" y="3060329"/>
          <a:ext cx="6204729" cy="289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52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fade">
                                      <p:cBhvr>
                                        <p:cTn id="12" dur="500"/>
                                        <p:tgtEl>
                                          <p:spTgt spid="4">
                                            <p:graphicEl>
                                              <a:chart seriesIdx="0" categoryIdx="0" bldStep="ptIn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fade">
                                      <p:cBhvr>
                                        <p:cTn id="17" dur="500"/>
                                        <p:tgtEl>
                                          <p:spTgt spid="4">
                                            <p:graphicEl>
                                              <a:chart seriesIdx="0" categoryIdx="1" bldStep="ptIn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fade">
                                      <p:cBhvr>
                                        <p:cTn id="22" dur="500"/>
                                        <p:tgtEl>
                                          <p:spTgt spid="4">
                                            <p:graphicEl>
                                              <a:chart seriesIdx="0" categoryIdx="2" bldStep="ptIn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fade">
                                      <p:cBhvr>
                                        <p:cTn id="27" dur="500"/>
                                        <p:tgtEl>
                                          <p:spTgt spid="4">
                                            <p:graphicEl>
                                              <a:chart seriesIdx="0" categoryIdx="3" bldStep="ptIn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fade">
                                      <p:cBhvr>
                                        <p:cTn id="32" dur="500"/>
                                        <p:tgtEl>
                                          <p:spTgt spid="4">
                                            <p:graphicEl>
                                              <a:chart seriesIdx="0" categoryIdx="4" bldStep="ptIn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fade">
                                      <p:cBhvr>
                                        <p:cTn id="37" dur="500"/>
                                        <p:tgtEl>
                                          <p:spTgt spid="4">
                                            <p:graphicEl>
                                              <a:chart seriesIdx="0" categoryIdx="5" bldStep="ptIn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p:bldSub>
          <a:bldChart bld="series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2C28C6-5748-425A-9381-D0804FEC5681}"/>
              </a:ext>
            </a:extLst>
          </p:cNvPr>
          <p:cNvSpPr>
            <a:spLocks noGrp="1"/>
          </p:cNvSpPr>
          <p:nvPr>
            <p:ph type="title"/>
          </p:nvPr>
        </p:nvSpPr>
        <p:spPr/>
        <p:txBody>
          <a:bodyPr/>
          <a:lstStyle/>
          <a:p>
            <a:r>
              <a:rPr lang="en-US" dirty="0"/>
              <a:t>8.1 Sample Spaces and Probability</a:t>
            </a:r>
          </a:p>
        </p:txBody>
      </p:sp>
      <p:sp>
        <p:nvSpPr>
          <p:cNvPr id="5" name="Content Placeholder 4">
            <a:extLst>
              <a:ext uri="{FF2B5EF4-FFF2-40B4-BE49-F238E27FC236}">
                <a16:creationId xmlns:a16="http://schemas.microsoft.com/office/drawing/2014/main" id="{2F073077-10EC-418E-AFAE-D144DE734D81}"/>
              </a:ext>
            </a:extLst>
          </p:cNvPr>
          <p:cNvSpPr>
            <a:spLocks noGrp="1"/>
          </p:cNvSpPr>
          <p:nvPr>
            <p:ph sz="half" idx="1"/>
          </p:nvPr>
        </p:nvSpPr>
        <p:spPr/>
        <p:txBody>
          <a:bodyPr>
            <a:normAutofit/>
          </a:bodyPr>
          <a:lstStyle/>
          <a:p>
            <a:r>
              <a:rPr lang="en-US" dirty="0"/>
              <a:t>408#1 Find the number of possible outcomes and then list all the possible outcomes. </a:t>
            </a:r>
            <a:br>
              <a:rPr lang="en-US" dirty="0"/>
            </a:br>
            <a:r>
              <a:rPr lang="en-US" dirty="0"/>
              <a:t>You flips a coin and draw a marble at random from a bag with 2 purple marbles and 1 white marble.</a:t>
            </a:r>
          </a:p>
        </p:txBody>
      </p:sp>
      <p:pic>
        <p:nvPicPr>
          <p:cNvPr id="8" name="Picture 7">
            <a:extLst>
              <a:ext uri="{FF2B5EF4-FFF2-40B4-BE49-F238E27FC236}">
                <a16:creationId xmlns:a16="http://schemas.microsoft.com/office/drawing/2014/main" id="{8120341A-4535-4CBE-B0B2-F456701BC8B2}"/>
              </a:ext>
            </a:extLst>
          </p:cNvPr>
          <p:cNvPicPr>
            <a:picLocks noChangeAspect="1"/>
          </p:cNvPicPr>
          <p:nvPr/>
        </p:nvPicPr>
        <p:blipFill>
          <a:blip r:embed="rId3"/>
          <a:stretch>
            <a:fillRect/>
          </a:stretch>
        </p:blipFill>
        <p:spPr>
          <a:xfrm>
            <a:off x="2435824" y="5374592"/>
            <a:ext cx="746973" cy="731374"/>
          </a:xfrm>
          <a:prstGeom prst="ellipse">
            <a:avLst/>
          </a:prstGeom>
        </p:spPr>
      </p:pic>
      <p:pic>
        <p:nvPicPr>
          <p:cNvPr id="3" name="Picture 2">
            <a:extLst>
              <a:ext uri="{FF2B5EF4-FFF2-40B4-BE49-F238E27FC236}">
                <a16:creationId xmlns:a16="http://schemas.microsoft.com/office/drawing/2014/main" id="{12096B4D-28B5-43CF-BC7A-006909100612}"/>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294945" y="5257800"/>
            <a:ext cx="1341967" cy="1341967"/>
          </a:xfrm>
          <a:prstGeom prst="rect">
            <a:avLst/>
          </a:prstGeom>
        </p:spPr>
      </p:pic>
    </p:spTree>
    <p:extLst>
      <p:ext uri="{BB962C8B-B14F-4D97-AF65-F5344CB8AC3E}">
        <p14:creationId xmlns:p14="http://schemas.microsoft.com/office/powerpoint/2010/main" val="1940371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8.1 Sample Spaces and Probability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solidFill>
                      <a:schemeClr val="accent5"/>
                    </a:solidFill>
                  </a:rPr>
                  <a:t>Probability</a:t>
                </a:r>
                <a:r>
                  <a:rPr lang="en-US" dirty="0"/>
                  <a:t> </a:t>
                </a:r>
              </a:p>
              <a:p>
                <a:pPr lvl="1"/>
                <a:r>
                  <a:rPr lang="en-US" dirty="0"/>
                  <a:t>A number between 0 and 1 to indicate how likely something is to happen</a:t>
                </a:r>
              </a:p>
              <a:p>
                <a:pPr lvl="1"/>
                <a:r>
                  <a:rPr lang="en-US" dirty="0"/>
                  <a:t>0 = cannot happen</a:t>
                </a:r>
              </a:p>
              <a:p>
                <a:pPr lvl="1"/>
                <a:r>
                  <a:rPr lang="en-US" dirty="0"/>
                  <a:t>1 = always happens</a:t>
                </a:r>
              </a:p>
              <a:p>
                <a:pPr lvl="1"/>
                <a:endParaRPr lang="en-US" dirty="0"/>
              </a:p>
              <a:p>
                <a:r>
                  <a:rPr lang="en-US" dirty="0">
                    <a:solidFill>
                      <a:schemeClr val="accent5"/>
                    </a:solidFill>
                  </a:rPr>
                  <a:t>Theoretical Probability</a:t>
                </a: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accent6"/>
                          </a:solidFill>
                          <a:latin typeface="Cambria Math"/>
                        </a:rPr>
                        <m:t>𝑃</m:t>
                      </m:r>
                      <m:d>
                        <m:dPr>
                          <m:ctrlPr>
                            <a:rPr lang="en-US" b="0" i="1" smtClean="0">
                              <a:solidFill>
                                <a:schemeClr val="accent6"/>
                              </a:solidFill>
                              <a:latin typeface="Cambria Math" panose="02040503050406030204" pitchFamily="18" charset="0"/>
                            </a:rPr>
                          </m:ctrlPr>
                        </m:dPr>
                        <m:e>
                          <m:r>
                            <a:rPr lang="en-US" b="0" i="1" smtClean="0">
                              <a:solidFill>
                                <a:schemeClr val="accent6"/>
                              </a:solidFill>
                              <a:latin typeface="Cambria Math"/>
                            </a:rPr>
                            <m:t>𝐴</m:t>
                          </m:r>
                        </m:e>
                      </m:d>
                      <m:r>
                        <a:rPr lang="en-US" b="0" i="1" smtClean="0">
                          <a:solidFill>
                            <a:schemeClr val="accent6"/>
                          </a:solidFill>
                          <a:latin typeface="Cambria Math"/>
                        </a:rPr>
                        <m:t>=</m:t>
                      </m:r>
                      <m:f>
                        <m:fPr>
                          <m:ctrlPr>
                            <a:rPr lang="en-US" b="0" i="1" smtClean="0">
                              <a:solidFill>
                                <a:schemeClr val="accent6"/>
                              </a:solidFill>
                              <a:latin typeface="Cambria Math" panose="02040503050406030204" pitchFamily="18" charset="0"/>
                            </a:rPr>
                          </m:ctrlPr>
                        </m:fPr>
                        <m:num>
                          <m:r>
                            <m:rPr>
                              <m:nor/>
                            </m:rPr>
                            <a:rPr lang="en-US" b="0" i="0" smtClean="0">
                              <a:solidFill>
                                <a:schemeClr val="accent6"/>
                              </a:solidFill>
                              <a:latin typeface="Cambria Math"/>
                            </a:rPr>
                            <m:t>Number</m:t>
                          </m:r>
                          <m:r>
                            <m:rPr>
                              <m:nor/>
                            </m:rPr>
                            <a:rPr lang="en-US" b="0" i="0" smtClean="0">
                              <a:solidFill>
                                <a:schemeClr val="accent6"/>
                              </a:solidFill>
                              <a:latin typeface="Cambria Math"/>
                            </a:rPr>
                            <m:t> </m:t>
                          </m:r>
                          <m:r>
                            <m:rPr>
                              <m:nor/>
                            </m:rPr>
                            <a:rPr lang="en-US" b="0" i="0" smtClean="0">
                              <a:solidFill>
                                <a:schemeClr val="accent6"/>
                              </a:solidFill>
                              <a:latin typeface="Cambria Math"/>
                            </a:rPr>
                            <m:t>of</m:t>
                          </m:r>
                          <m:r>
                            <m:rPr>
                              <m:nor/>
                            </m:rPr>
                            <a:rPr lang="en-US" b="0" i="0" smtClean="0">
                              <a:solidFill>
                                <a:schemeClr val="accent6"/>
                              </a:solidFill>
                              <a:latin typeface="Cambria Math"/>
                            </a:rPr>
                            <m:t> </m:t>
                          </m:r>
                          <m:r>
                            <m:rPr>
                              <m:nor/>
                            </m:rPr>
                            <a:rPr lang="en-US" b="0" i="0" smtClean="0">
                              <a:solidFill>
                                <a:schemeClr val="accent6"/>
                              </a:solidFill>
                              <a:latin typeface="Cambria Math"/>
                            </a:rPr>
                            <m:t>ways</m:t>
                          </m:r>
                          <m:r>
                            <m:rPr>
                              <m:nor/>
                            </m:rPr>
                            <a:rPr lang="en-US" b="0" i="0" smtClean="0">
                              <a:solidFill>
                                <a:schemeClr val="accent6"/>
                              </a:solidFill>
                              <a:latin typeface="Cambria Math"/>
                            </a:rPr>
                            <m:t> </m:t>
                          </m:r>
                          <m:r>
                            <m:rPr>
                              <m:nor/>
                            </m:rPr>
                            <a:rPr lang="en-US" b="0" i="0" smtClean="0">
                              <a:solidFill>
                                <a:schemeClr val="accent6"/>
                              </a:solidFill>
                              <a:latin typeface="Cambria Math"/>
                            </a:rPr>
                            <m:t>A</m:t>
                          </m:r>
                          <m:r>
                            <m:rPr>
                              <m:nor/>
                            </m:rPr>
                            <a:rPr lang="en-US" b="0" i="0" smtClean="0">
                              <a:solidFill>
                                <a:schemeClr val="accent6"/>
                              </a:solidFill>
                              <a:latin typeface="Cambria Math"/>
                            </a:rPr>
                            <m:t> </m:t>
                          </m:r>
                          <m:r>
                            <m:rPr>
                              <m:nor/>
                            </m:rPr>
                            <a:rPr lang="en-US" b="0" i="0" smtClean="0">
                              <a:solidFill>
                                <a:schemeClr val="accent6"/>
                              </a:solidFill>
                              <a:latin typeface="Cambria Math"/>
                            </a:rPr>
                            <m:t>happens</m:t>
                          </m:r>
                        </m:num>
                        <m:den>
                          <m:r>
                            <m:rPr>
                              <m:nor/>
                            </m:rPr>
                            <a:rPr lang="en-US" b="0" i="0" smtClean="0">
                              <a:solidFill>
                                <a:schemeClr val="accent6"/>
                              </a:solidFill>
                              <a:latin typeface="Cambria Math"/>
                            </a:rPr>
                            <m:t>Total</m:t>
                          </m:r>
                          <m:r>
                            <m:rPr>
                              <m:nor/>
                            </m:rPr>
                            <a:rPr lang="en-US" b="0" i="0" smtClean="0">
                              <a:solidFill>
                                <a:schemeClr val="accent6"/>
                              </a:solidFill>
                              <a:latin typeface="Cambria Math"/>
                            </a:rPr>
                            <m:t> </m:t>
                          </m:r>
                          <m:r>
                            <m:rPr>
                              <m:nor/>
                            </m:rPr>
                            <a:rPr lang="en-US" b="0" i="0" smtClean="0">
                              <a:solidFill>
                                <a:schemeClr val="accent6"/>
                              </a:solidFill>
                              <a:latin typeface="Cambria Math"/>
                            </a:rPr>
                            <m:t>number</m:t>
                          </m:r>
                          <m:r>
                            <m:rPr>
                              <m:nor/>
                            </m:rPr>
                            <a:rPr lang="en-US" b="0" i="0" smtClean="0">
                              <a:solidFill>
                                <a:schemeClr val="accent6"/>
                              </a:solidFill>
                              <a:latin typeface="Cambria Math"/>
                            </a:rPr>
                            <m:t> </m:t>
                          </m:r>
                          <m:r>
                            <m:rPr>
                              <m:nor/>
                            </m:rPr>
                            <a:rPr lang="en-US" b="0" i="0" smtClean="0">
                              <a:solidFill>
                                <a:schemeClr val="accent6"/>
                              </a:solidFill>
                              <a:latin typeface="Cambria Math"/>
                            </a:rPr>
                            <m:t>of</m:t>
                          </m:r>
                          <m:r>
                            <m:rPr>
                              <m:nor/>
                            </m:rPr>
                            <a:rPr lang="en-US" b="0" i="0" smtClean="0">
                              <a:solidFill>
                                <a:schemeClr val="accent6"/>
                              </a:solidFill>
                              <a:latin typeface="Cambria Math"/>
                            </a:rPr>
                            <m:t> </m:t>
                          </m:r>
                          <m:r>
                            <m:rPr>
                              <m:nor/>
                            </m:rPr>
                            <a:rPr lang="en-US" b="0" i="0" smtClean="0">
                              <a:solidFill>
                                <a:schemeClr val="accent6"/>
                              </a:solidFill>
                              <a:latin typeface="Cambria Math"/>
                            </a:rPr>
                            <m:t>possible</m:t>
                          </m:r>
                          <m:r>
                            <m:rPr>
                              <m:nor/>
                            </m:rPr>
                            <a:rPr lang="en-US" b="0" i="0" smtClean="0">
                              <a:solidFill>
                                <a:schemeClr val="accent6"/>
                              </a:solidFill>
                              <a:latin typeface="Cambria Math"/>
                            </a:rPr>
                            <m:t> </m:t>
                          </m:r>
                          <m:r>
                            <m:rPr>
                              <m:nor/>
                            </m:rPr>
                            <a:rPr lang="en-US" b="0" i="0" smtClean="0">
                              <a:solidFill>
                                <a:schemeClr val="accent6"/>
                              </a:solidFill>
                              <a:latin typeface="Cambria Math"/>
                            </a:rPr>
                            <m:t>outcomes</m:t>
                          </m:r>
                        </m:den>
                      </m:f>
                    </m:oMath>
                  </m:oMathPara>
                </a14:m>
                <a:endParaRPr lang="en-US"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00" t="-296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B58934D-C0F4-4AE0-A550-998FC4574B10}"/>
              </a:ext>
            </a:extLst>
          </p:cNvPr>
          <p:cNvPicPr>
            <a:picLocks noChangeAspect="1"/>
          </p:cNvPicPr>
          <p:nvPr/>
        </p:nvPicPr>
        <p:blipFill>
          <a:blip r:embed="rId4"/>
          <a:stretch>
            <a:fillRect/>
          </a:stretch>
        </p:blipFill>
        <p:spPr>
          <a:xfrm>
            <a:off x="4757048" y="2600271"/>
            <a:ext cx="6873478" cy="2265456"/>
          </a:xfrm>
          <a:prstGeom prst="rect">
            <a:avLst/>
          </a:prstGeom>
        </p:spPr>
      </p:pic>
    </p:spTree>
    <p:extLst>
      <p:ext uri="{BB962C8B-B14F-4D97-AF65-F5344CB8AC3E}">
        <p14:creationId xmlns:p14="http://schemas.microsoft.com/office/powerpoint/2010/main" val="163311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4" presetClass="entr" presetSubtype="32"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out)">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5ACAA6-2811-42D9-AAB5-4AA511493C9E}"/>
              </a:ext>
            </a:extLst>
          </p:cNvPr>
          <p:cNvSpPr>
            <a:spLocks noGrp="1"/>
          </p:cNvSpPr>
          <p:nvPr>
            <p:ph type="title"/>
          </p:nvPr>
        </p:nvSpPr>
        <p:spPr/>
        <p:txBody>
          <a:bodyPr/>
          <a:lstStyle/>
          <a:p>
            <a:r>
              <a:rPr lang="en-US" dirty="0"/>
              <a:t>8.1 Sample Spaces and Probability</a:t>
            </a:r>
          </a:p>
        </p:txBody>
      </p:sp>
      <p:sp>
        <p:nvSpPr>
          <p:cNvPr id="3" name="Content Placeholder 2">
            <a:extLst>
              <a:ext uri="{FF2B5EF4-FFF2-40B4-BE49-F238E27FC236}">
                <a16:creationId xmlns:a16="http://schemas.microsoft.com/office/drawing/2014/main" id="{E31C5416-EF85-4907-9F09-3202CB41C741}"/>
              </a:ext>
            </a:extLst>
          </p:cNvPr>
          <p:cNvSpPr>
            <a:spLocks noGrp="1"/>
          </p:cNvSpPr>
          <p:nvPr>
            <p:ph sz="half" idx="1"/>
          </p:nvPr>
        </p:nvSpPr>
        <p:spPr/>
        <p:txBody>
          <a:bodyPr>
            <a:normAutofit/>
          </a:bodyPr>
          <a:lstStyle/>
          <a:p>
            <a:r>
              <a:rPr lang="en-US" sz="2800" dirty="0"/>
              <a:t>You flip a coin four times. What is the probability that the coins shows heads exactly three times?</a:t>
            </a:r>
          </a:p>
        </p:txBody>
      </p:sp>
      <p:sp>
        <p:nvSpPr>
          <p:cNvPr id="4" name="Content Placeholder 3">
            <a:extLst>
              <a:ext uri="{FF2B5EF4-FFF2-40B4-BE49-F238E27FC236}">
                <a16:creationId xmlns:a16="http://schemas.microsoft.com/office/drawing/2014/main" id="{B4D9603C-EA77-4D52-97EC-A2A9B9C10E66}"/>
              </a:ext>
            </a:extLst>
          </p:cNvPr>
          <p:cNvSpPr>
            <a:spLocks noGrp="1"/>
          </p:cNvSpPr>
          <p:nvPr>
            <p:ph sz="half" idx="2"/>
          </p:nvPr>
        </p:nvSpPr>
        <p:spPr/>
        <p:txBody>
          <a:bodyPr>
            <a:normAutofit/>
          </a:bodyPr>
          <a:lstStyle/>
          <a:p>
            <a:r>
              <a:rPr lang="en-US" sz="2800" dirty="0"/>
              <a:t>408#5 A game show airs 5 days a week. Each day a prize is randomly placed behind one of two doors. What is the probability that exactly two contestant guess the correct door during a week?</a:t>
            </a:r>
          </a:p>
        </p:txBody>
      </p:sp>
    </p:spTree>
    <p:extLst>
      <p:ext uri="{BB962C8B-B14F-4D97-AF65-F5344CB8AC3E}">
        <p14:creationId xmlns:p14="http://schemas.microsoft.com/office/powerpoint/2010/main" val="353671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Probabil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obability" id="{B8B89ADE-8E06-4461-A263-A7D18864B42A}" vid="{8B16F16D-6E73-4222-8CFE-02EEAE4EF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Probability</Template>
  <TotalTime>8031</TotalTime>
  <Words>6075</Words>
  <Application>Microsoft Office PowerPoint</Application>
  <PresentationFormat>Widescreen</PresentationFormat>
  <Paragraphs>828</Paragraphs>
  <Slides>69</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Calibri</vt:lpstr>
      <vt:lpstr>Calibri Light</vt:lpstr>
      <vt:lpstr>Cambria Math</vt:lpstr>
      <vt:lpstr>Comic Sans MS</vt:lpstr>
      <vt:lpstr>Symbol</vt:lpstr>
      <vt:lpstr>Wingdings</vt:lpstr>
      <vt:lpstr>Probability</vt:lpstr>
      <vt:lpstr>Probability</vt:lpstr>
      <vt:lpstr>PowerPoint Presentation</vt:lpstr>
      <vt:lpstr>8.1 Sample Spaces and Probability</vt:lpstr>
      <vt:lpstr>8.1 Sample Spaces and Probability</vt:lpstr>
      <vt:lpstr>8.1 Sample Spaces and Probability</vt:lpstr>
      <vt:lpstr>8.1 Sample Spaces and Probability</vt:lpstr>
      <vt:lpstr>8.1 Sample Spaces and Probability</vt:lpstr>
      <vt:lpstr>8.1 Sample Spaces and Probability</vt:lpstr>
      <vt:lpstr>8.1 Sample Spaces and Probability</vt:lpstr>
      <vt:lpstr>8.1 Sample Spaces and Probability</vt:lpstr>
      <vt:lpstr>8.1 Sample Spaces and Probability</vt:lpstr>
      <vt:lpstr>8.1 Sample Spaces and Probability</vt:lpstr>
      <vt:lpstr>8.2 Two-Way Tables and Probability</vt:lpstr>
      <vt:lpstr>8.2 Two-Way Tables and Probability</vt:lpstr>
      <vt:lpstr>8.2 Two-Way Tables and Probability</vt:lpstr>
      <vt:lpstr>8.2 Two-Way Tables and Probability</vt:lpstr>
      <vt:lpstr>8.2 Two-Way Tables and Probability</vt:lpstr>
      <vt:lpstr>8.2 Two-Way Tables and Probability</vt:lpstr>
      <vt:lpstr>8.2 Two-Way Tables and Probability</vt:lpstr>
      <vt:lpstr>8.2 Two-Way Tables and Probability</vt:lpstr>
      <vt:lpstr>8.3 Conditional Probability</vt:lpstr>
      <vt:lpstr>8.3 Conditional Probability</vt:lpstr>
      <vt:lpstr>8.3 Conditional Probability</vt:lpstr>
      <vt:lpstr>8.3 Conditional Probability</vt:lpstr>
      <vt:lpstr>8.3 Conditional Probability</vt:lpstr>
      <vt:lpstr>8.3 Conditional Probability</vt:lpstr>
      <vt:lpstr>8.3 Conditional Probability</vt:lpstr>
      <vt:lpstr>8.3 Conditional Probability</vt:lpstr>
      <vt:lpstr>8.4 Independent and Dependent Events</vt:lpstr>
      <vt:lpstr>8.4 Independent and Dependent Events</vt:lpstr>
      <vt:lpstr>8.4 Independent and Dependent Events</vt:lpstr>
      <vt:lpstr>8.4 Independent and Dependent Events</vt:lpstr>
      <vt:lpstr>8.4 Independent and Dependent Events</vt:lpstr>
      <vt:lpstr>8.4 Independent and Dependent Events</vt:lpstr>
      <vt:lpstr>8.4 Independent and Dependent Events</vt:lpstr>
      <vt:lpstr>8.5 Probability of Disjoint and Overlapping Events</vt:lpstr>
      <vt:lpstr>8.5 Probability of Disjoint and Overlapping Events</vt:lpstr>
      <vt:lpstr>8.5 Probability of Disjoint and Overlapping Events</vt:lpstr>
      <vt:lpstr>8.5 Probability of Disjoint and Overlapping Events</vt:lpstr>
      <vt:lpstr>8.5 Probability of Disjoint and Overlapping Events</vt:lpstr>
      <vt:lpstr>8.5 Probability of Disjoint and Overlapping Events</vt:lpstr>
      <vt:lpstr>8.5 Probability of Disjoint and Overlapping Events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8.6A Permutations and Combinations</vt:lpstr>
      <vt:lpstr>8.6B the Binomial Theorem</vt:lpstr>
      <vt:lpstr>8.6B Combinations and the Binomial Theorem</vt:lpstr>
      <vt:lpstr>8.6B Combinations and the Binomial Theorem</vt:lpstr>
      <vt:lpstr>8.6B Combinations and the Binomial Theorem</vt:lpstr>
      <vt:lpstr>8.6B Combinations and the Binomial Theorem</vt:lpstr>
      <vt:lpstr>8.7 Binomial Distributions</vt:lpstr>
      <vt:lpstr>8.7 Binomial Distributions</vt:lpstr>
      <vt:lpstr>8.7 Binomial Distributions</vt:lpstr>
      <vt:lpstr>8.7 Binomial Distributions</vt:lpstr>
      <vt:lpstr>8.7 Binomial Distributions</vt:lpstr>
      <vt:lpstr>8.7 Binomial Distributions</vt:lpstr>
      <vt:lpstr>8.7 Binomial Distributions</vt:lpstr>
      <vt:lpstr>8.7 Binomial Distributions</vt:lpstr>
      <vt:lpstr>8.7 Binomial Distributions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Probability</dc:title>
  <dc:creator>Richard Wright</dc:creator>
  <cp:lastModifiedBy>1400mathsub</cp:lastModifiedBy>
  <cp:revision>123</cp:revision>
  <dcterms:created xsi:type="dcterms:W3CDTF">2021-09-21T15:51:24Z</dcterms:created>
  <dcterms:modified xsi:type="dcterms:W3CDTF">2022-02-10T16:59:18Z</dcterms:modified>
</cp:coreProperties>
</file>